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/mnt/data/灌装区1.jpg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/mnt/data/user-38XinLGlPWhCm0hejXQhHCux/4ab182dcd5314e37a6d6044fbb13d01f/mnt/data/certs_montage.jpg
/mnt/data/广州华升跨境电商有限公司.png
/mnt/data/俏漾姿最新营业执照.png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/mnt/data/生产线1.JPG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/mnt/data/实验室5.jpg
/mnt/data/质检2.jpg
/mnt/data/灌装区5.jpg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/mnt/data/生产线1.JPG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jpeg"/><Relationship Id="rId7" Type="http://schemas.openxmlformats.org/officeDocument/2006/relationships/image" Target="../media/image32.jpe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6.jpeg"/><Relationship Id="rId11" Type="http://schemas.openxmlformats.org/officeDocument/2006/relationships/image" Target="../media/image35.png"/><Relationship Id="rId10" Type="http://schemas.openxmlformats.org/officeDocument/2006/relationships/image" Target="../media/image9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24.png"/><Relationship Id="rId1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8" Type="http://schemas.openxmlformats.org/officeDocument/2006/relationships/image" Target="../media/image25.jpe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70"/>
            <a:ext cx="12192000" cy="684720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12065"/>
            <a:ext cx="12191695" cy="6858000"/>
          </a:xfrm>
          <a:prstGeom prst="rect">
            <a:avLst/>
          </a:prstGeom>
          <a:solidFill>
            <a:srgbClr val="08192C">
              <a:alpha val="58000"/>
            </a:srgbClr>
          </a:solidFill>
          <a:ln w="12700">
            <a:solidFill>
              <a:srgbClr val="08192C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0" y="0"/>
            <a:ext cx="4434840" cy="6858000"/>
          </a:xfrm>
          <a:prstGeom prst="rect">
            <a:avLst/>
          </a:prstGeom>
          <a:solidFill>
            <a:srgbClr val="061425">
              <a:alpha val="82000"/>
            </a:srgbClr>
          </a:solidFill>
          <a:ln w="12700">
            <a:solidFill>
              <a:srgbClr val="061425">
                <a:alpha val="0"/>
              </a:srgbClr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85216" y="621792"/>
            <a:ext cx="1463040" cy="25603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03504" y="941832"/>
            <a:ext cx="205740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790" dirty="0">
                <a:solidFill>
                  <a:srgbClr val="E4C98B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DOWNLOAD COMPANY PROFILE</a:t>
            </a:r>
            <a:endParaRPr lang="en-US" sz="790" dirty="0"/>
          </a:p>
        </p:txBody>
      </p:sp>
      <p:sp>
        <p:nvSpPr>
          <p:cNvPr id="7" name="Text 4"/>
          <p:cNvSpPr/>
          <p:nvPr/>
        </p:nvSpPr>
        <p:spPr>
          <a:xfrm>
            <a:off x="585216" y="1417320"/>
            <a:ext cx="3429000" cy="51206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54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 / ODM BEAUTY MANUFACTURING PARTNER IN GUANGZHOU</a:t>
            </a:r>
            <a:endParaRPr lang="en-US" sz="1540" dirty="0"/>
          </a:p>
        </p:txBody>
      </p:sp>
      <p:sp>
        <p:nvSpPr>
          <p:cNvPr id="8" name="Text 5"/>
          <p:cNvSpPr/>
          <p:nvPr/>
        </p:nvSpPr>
        <p:spPr>
          <a:xfrm>
            <a:off x="585216" y="2157857"/>
            <a:ext cx="3246120" cy="20116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40" dirty="0">
                <a:solidFill>
                  <a:srgbClr val="EFE7DC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HAIRCARE · SKINCARE · HAIR COLOR · FRAGRANCE · BODY CARE</a:t>
            </a:r>
            <a:endParaRPr lang="en-US" sz="840" dirty="0"/>
          </a:p>
        </p:txBody>
      </p:sp>
      <p:sp>
        <p:nvSpPr>
          <p:cNvPr id="9" name="Text 6"/>
          <p:cNvSpPr/>
          <p:nvPr/>
        </p:nvSpPr>
        <p:spPr>
          <a:xfrm>
            <a:off x="585216" y="2359152"/>
            <a:ext cx="3337560" cy="84124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9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 combines formula development, packaging coordination, production execution and market-facing documentation support for private label and contract manufacturing projects.</a:t>
            </a:r>
            <a:endParaRPr lang="en-US" sz="890" dirty="0"/>
          </a:p>
        </p:txBody>
      </p:sp>
      <p:sp>
        <p:nvSpPr>
          <p:cNvPr id="10" name="Shape 7"/>
          <p:cNvSpPr/>
          <p:nvPr/>
        </p:nvSpPr>
        <p:spPr>
          <a:xfrm>
            <a:off x="585216" y="4160520"/>
            <a:ext cx="768096" cy="256032"/>
          </a:xfrm>
          <a:prstGeom prst="roundRect">
            <a:avLst>
              <a:gd name="adj" fmla="val 21429"/>
            </a:avLst>
          </a:prstGeom>
          <a:solidFill>
            <a:srgbClr val="F1E4C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12648" y="4238244"/>
            <a:ext cx="713232" cy="8229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8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LOW MOQ</a:t>
            </a:r>
            <a:endParaRPr lang="en-US" sz="680" dirty="0"/>
          </a:p>
        </p:txBody>
      </p:sp>
      <p:sp>
        <p:nvSpPr>
          <p:cNvPr id="12" name="Shape 9"/>
          <p:cNvSpPr/>
          <p:nvPr/>
        </p:nvSpPr>
        <p:spPr>
          <a:xfrm>
            <a:off x="1453896" y="4160520"/>
            <a:ext cx="868680" cy="256032"/>
          </a:xfrm>
          <a:prstGeom prst="roundRect">
            <a:avLst>
              <a:gd name="adj" fmla="val 21429"/>
            </a:avLst>
          </a:prstGeom>
          <a:solidFill>
            <a:srgbClr val="F1E4C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1481328" y="4238244"/>
            <a:ext cx="813816" cy="8229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8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 / ODM</a:t>
            </a:r>
            <a:endParaRPr lang="en-US" sz="680" dirty="0"/>
          </a:p>
        </p:txBody>
      </p:sp>
      <p:sp>
        <p:nvSpPr>
          <p:cNvPr id="14" name="Shape 11"/>
          <p:cNvSpPr/>
          <p:nvPr/>
        </p:nvSpPr>
        <p:spPr>
          <a:xfrm>
            <a:off x="2423160" y="4160520"/>
            <a:ext cx="768096" cy="256032"/>
          </a:xfrm>
          <a:prstGeom prst="roundRect">
            <a:avLst>
              <a:gd name="adj" fmla="val 21429"/>
            </a:avLst>
          </a:prstGeom>
          <a:solidFill>
            <a:srgbClr val="F1E4C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5" name="Text 12"/>
          <p:cNvSpPr/>
          <p:nvPr/>
        </p:nvSpPr>
        <p:spPr>
          <a:xfrm>
            <a:off x="2450592" y="4238244"/>
            <a:ext cx="713232" cy="8229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8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FACTORY DIRECT</a:t>
            </a:r>
            <a:endParaRPr lang="en-US" sz="680" dirty="0"/>
          </a:p>
        </p:txBody>
      </p:sp>
      <p:sp>
        <p:nvSpPr>
          <p:cNvPr id="16" name="Shape 13"/>
          <p:cNvSpPr/>
          <p:nvPr/>
        </p:nvSpPr>
        <p:spPr>
          <a:xfrm>
            <a:off x="585216" y="4507992"/>
            <a:ext cx="914400" cy="256032"/>
          </a:xfrm>
          <a:prstGeom prst="roundRect">
            <a:avLst>
              <a:gd name="adj" fmla="val 21429"/>
            </a:avLst>
          </a:prstGeom>
          <a:solidFill>
            <a:srgbClr val="F1E4C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612648" y="4585716"/>
            <a:ext cx="859536" cy="8229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8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FAST SAMPLING</a:t>
            </a:r>
            <a:endParaRPr lang="en-US" sz="680" dirty="0"/>
          </a:p>
        </p:txBody>
      </p:sp>
      <p:sp>
        <p:nvSpPr>
          <p:cNvPr id="18" name="Shape 15"/>
          <p:cNvSpPr/>
          <p:nvPr/>
        </p:nvSpPr>
        <p:spPr>
          <a:xfrm>
            <a:off x="1600200" y="4507992"/>
            <a:ext cx="932688" cy="256032"/>
          </a:xfrm>
          <a:prstGeom prst="roundRect">
            <a:avLst>
              <a:gd name="adj" fmla="val 21429"/>
            </a:avLst>
          </a:prstGeom>
          <a:solidFill>
            <a:srgbClr val="F1E4C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Text 16"/>
          <p:cNvSpPr/>
          <p:nvPr/>
        </p:nvSpPr>
        <p:spPr>
          <a:xfrm>
            <a:off x="1627632" y="4585716"/>
            <a:ext cx="877824" cy="8229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8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SUPPLY CHAIN</a:t>
            </a:r>
            <a:endParaRPr lang="en-US" sz="680" dirty="0"/>
          </a:p>
        </p:txBody>
      </p:sp>
      <p:sp>
        <p:nvSpPr>
          <p:cNvPr id="20" name="Shape 17"/>
          <p:cNvSpPr/>
          <p:nvPr/>
        </p:nvSpPr>
        <p:spPr>
          <a:xfrm>
            <a:off x="2633472" y="4507992"/>
            <a:ext cx="987552" cy="256032"/>
          </a:xfrm>
          <a:prstGeom prst="roundRect">
            <a:avLst>
              <a:gd name="adj" fmla="val 21429"/>
            </a:avLst>
          </a:prstGeom>
          <a:solidFill>
            <a:srgbClr val="F1E4C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1" name="Text 18"/>
          <p:cNvSpPr/>
          <p:nvPr/>
        </p:nvSpPr>
        <p:spPr>
          <a:xfrm>
            <a:off x="2660904" y="4585716"/>
            <a:ext cx="932688" cy="8229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8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DOC SUPPORT</a:t>
            </a:r>
            <a:endParaRPr lang="en-US" sz="680" dirty="0"/>
          </a:p>
        </p:txBody>
      </p:sp>
      <p:sp>
        <p:nvSpPr>
          <p:cNvPr id="22" name="Shape 19"/>
          <p:cNvSpPr/>
          <p:nvPr/>
        </p:nvSpPr>
        <p:spPr>
          <a:xfrm>
            <a:off x="585216" y="5980176"/>
            <a:ext cx="3429000" cy="329184"/>
          </a:xfrm>
          <a:prstGeom prst="rect">
            <a:avLst/>
          </a:prstGeom>
          <a:solidFill>
            <a:srgbClr val="F4EFE6">
              <a:alpha val="82000"/>
            </a:srgbClr>
          </a:solidFill>
          <a:ln w="12700">
            <a:solidFill>
              <a:srgbClr val="F4EFE6">
                <a:alpha val="0"/>
              </a:srgbClr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13232" y="6089904"/>
            <a:ext cx="306324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GUANGZHOU HUASHENG CROSS-BORDER E-COMMERCE CO., LTD.</a:t>
            </a:r>
            <a:endParaRPr lang="en-US" sz="69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PRODUCT PORTFOLIO B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Additional product visuals to strengthen range perception on the website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658368" y="1234440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8" name="Image 0" descr="/mnt/data/extract_products/QY-13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7320" y="1307592"/>
            <a:ext cx="987552" cy="987552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3547872" y="1234440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0" name="Image 1" descr="/mnt/data/extract_products/QY-1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824" y="1307592"/>
            <a:ext cx="987552" cy="987552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6437376" y="1234440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2" name="Image 2" descr="/mnt/data/extract_products/QY-1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328" y="1307592"/>
            <a:ext cx="987552" cy="987552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9326880" y="1234440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4" name="Image 3" descr="/mnt/data/extract_products/QY-1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832" y="1307592"/>
            <a:ext cx="987552" cy="987552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658368" y="2752344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6" name="Image 4" descr="/mnt/data/extract_products/QY-1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320" y="2825496"/>
            <a:ext cx="987552" cy="987552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3547872" y="2752344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8" name="Image 5" descr="/mnt/data/extract_products/QY-14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824" y="2825496"/>
            <a:ext cx="987552" cy="987552"/>
          </a:xfrm>
          <a:prstGeom prst="rect">
            <a:avLst/>
          </a:prstGeom>
        </p:spPr>
      </p:pic>
      <p:sp>
        <p:nvSpPr>
          <p:cNvPr id="19" name="Shape 11"/>
          <p:cNvSpPr/>
          <p:nvPr/>
        </p:nvSpPr>
        <p:spPr>
          <a:xfrm>
            <a:off x="6437376" y="2752344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0" name="Image 6" descr="/mnt/data/extract_products/QY10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6328" y="2825496"/>
            <a:ext cx="987552" cy="987552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9326880" y="2752344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2" name="Image 7" descr="/mnt/data/extract_products/QY10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5832" y="2825496"/>
            <a:ext cx="987552" cy="987552"/>
          </a:xfrm>
          <a:prstGeom prst="rect">
            <a:avLst/>
          </a:prstGeom>
        </p:spPr>
      </p:pic>
      <p:sp>
        <p:nvSpPr>
          <p:cNvPr id="23" name="Shape 13"/>
          <p:cNvSpPr/>
          <p:nvPr/>
        </p:nvSpPr>
        <p:spPr>
          <a:xfrm>
            <a:off x="658368" y="4270248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4" name="Image 8" descr="/mnt/data/extract_products/QY11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20" y="4343400"/>
            <a:ext cx="987552" cy="987552"/>
          </a:xfrm>
          <a:prstGeom prst="rect">
            <a:avLst/>
          </a:prstGeom>
        </p:spPr>
      </p:pic>
      <p:sp>
        <p:nvSpPr>
          <p:cNvPr id="25" name="Shape 14"/>
          <p:cNvSpPr/>
          <p:nvPr/>
        </p:nvSpPr>
        <p:spPr>
          <a:xfrm>
            <a:off x="3547872" y="4270248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6" name="Image 9" descr="/mnt/data/extract_products/QY11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6824" y="4343400"/>
            <a:ext cx="987552" cy="987552"/>
          </a:xfrm>
          <a:prstGeom prst="rect">
            <a:avLst/>
          </a:prstGeom>
        </p:spPr>
      </p:pic>
      <p:sp>
        <p:nvSpPr>
          <p:cNvPr id="27" name="Shape 15"/>
          <p:cNvSpPr/>
          <p:nvPr/>
        </p:nvSpPr>
        <p:spPr>
          <a:xfrm>
            <a:off x="6437376" y="4270248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8" name="Image 10" descr="/mnt/data/extract_products/QY11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96328" y="4343400"/>
            <a:ext cx="987552" cy="987552"/>
          </a:xfrm>
          <a:prstGeom prst="rect">
            <a:avLst/>
          </a:prstGeom>
        </p:spPr>
      </p:pic>
      <p:sp>
        <p:nvSpPr>
          <p:cNvPr id="29" name="Shape 16"/>
          <p:cNvSpPr/>
          <p:nvPr/>
        </p:nvSpPr>
        <p:spPr>
          <a:xfrm>
            <a:off x="9326880" y="4270248"/>
            <a:ext cx="2514600" cy="1280160"/>
          </a:xfrm>
          <a:prstGeom prst="roundRect">
            <a:avLst>
              <a:gd name="adj" fmla="val 4286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30" name="Image 11" descr="/mnt/data/extract_products/Z011 #U767d#U5e95#U56fe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5832" y="4343400"/>
            <a:ext cx="987552" cy="987552"/>
          </a:xfrm>
          <a:prstGeom prst="rect">
            <a:avLst/>
          </a:prstGeom>
        </p:spPr>
      </p:pic>
      <p:sp>
        <p:nvSpPr>
          <p:cNvPr id="31" name="Text 17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10</a:t>
            </a:r>
            <a:endParaRPr lang="en-US" sz="78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PACKAGING AND CUSTOMIZATION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Formula, packaging and labeling can be discussed as one coordinated OEM / ODM workflow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48640" y="1234440"/>
            <a:ext cx="4498848" cy="4590288"/>
          </a:xfrm>
          <a:prstGeom prst="roundRect">
            <a:avLst>
              <a:gd name="adj" fmla="val 1220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841248" y="1508760"/>
            <a:ext cx="187452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0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CUSTOMIZATION STRUCTURE</a:t>
            </a:r>
            <a:endParaRPr lang="en-US" sz="1060" dirty="0"/>
          </a:p>
        </p:txBody>
      </p:sp>
      <p:sp>
        <p:nvSpPr>
          <p:cNvPr id="9" name="Text 7"/>
          <p:cNvSpPr/>
          <p:nvPr/>
        </p:nvSpPr>
        <p:spPr>
          <a:xfrm>
            <a:off x="868680" y="1828800"/>
            <a:ext cx="3730752" cy="1719072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7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Existing packaging options for faster project launch.</a:t>
            </a:r>
            <a:endParaRPr lang="en-US" sz="780" dirty="0"/>
          </a:p>
          <a:p>
            <a:pPr marL="0" indent="0">
              <a:buNone/>
            </a:pPr>
            <a:r>
              <a:rPr lang="en-US" sz="7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Bottle, pump, cap, box and label coordination by project direction.</a:t>
            </a:r>
            <a:endParaRPr lang="en-US" sz="780" dirty="0"/>
          </a:p>
          <a:p>
            <a:pPr marL="0" indent="0">
              <a:buNone/>
            </a:pPr>
            <a:r>
              <a:rPr lang="en-US" sz="7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Suitable for single-SKU launch, mixed orders and category bundle planning.</a:t>
            </a:r>
            <a:endParaRPr lang="en-US" sz="780" dirty="0"/>
          </a:p>
          <a:p>
            <a:pPr marL="0" indent="0">
              <a:buNone/>
            </a:pPr>
            <a:r>
              <a:rPr lang="en-US" sz="7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Basic market-facing text and packaging alignment can be discussed together.</a:t>
            </a:r>
            <a:endParaRPr lang="en-US" sz="780" dirty="0"/>
          </a:p>
          <a:p>
            <a:pPr marL="0" indent="0">
              <a:buNone/>
            </a:pPr>
            <a:r>
              <a:rPr lang="en-US" sz="7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Useful for brands that want one manufacturing contact point instead of fragmented suppliers.</a:t>
            </a:r>
            <a:endParaRPr lang="en-US" sz="780" dirty="0"/>
          </a:p>
        </p:txBody>
      </p:sp>
      <p:sp>
        <p:nvSpPr>
          <p:cNvPr id="10" name="Shape 8"/>
          <p:cNvSpPr/>
          <p:nvPr/>
        </p:nvSpPr>
        <p:spPr>
          <a:xfrm>
            <a:off x="859536" y="4297680"/>
            <a:ext cx="3730752" cy="1078992"/>
          </a:xfrm>
          <a:prstGeom prst="roundRect">
            <a:avLst>
              <a:gd name="adj" fmla="val 5085"/>
            </a:avLst>
          </a:prstGeom>
          <a:solidFill>
            <a:srgbClr val="F3EEE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024128" y="4517136"/>
            <a:ext cx="1325880" cy="91440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9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WEBSITE COPY IDEA</a:t>
            </a:r>
            <a:endParaRPr lang="en-US" sz="690" dirty="0"/>
          </a:p>
        </p:txBody>
      </p:sp>
      <p:sp>
        <p:nvSpPr>
          <p:cNvPr id="12" name="Text 10"/>
          <p:cNvSpPr/>
          <p:nvPr/>
        </p:nvSpPr>
        <p:spPr>
          <a:xfrm>
            <a:off x="1024128" y="4709160"/>
            <a:ext cx="3246120" cy="38404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6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We support formula, packaging, labeling and production execution as one coordinated OEM / ODM workflow.</a:t>
            </a:r>
            <a:endParaRPr lang="en-US" sz="660" dirty="0"/>
          </a:p>
        </p:txBody>
      </p:sp>
      <p:sp>
        <p:nvSpPr>
          <p:cNvPr id="13" name="Shape 11"/>
          <p:cNvSpPr/>
          <p:nvPr/>
        </p:nvSpPr>
        <p:spPr>
          <a:xfrm>
            <a:off x="5413248" y="1417320"/>
            <a:ext cx="182880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4" name="Image 0" descr="/mnt/data/extract_products/QY-102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8988" y="1527048"/>
            <a:ext cx="1417320" cy="1417320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7470648" y="1417320"/>
            <a:ext cx="182880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6" name="Image 1" descr="/mnt/data/extract_products/QY-1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388" y="1527048"/>
            <a:ext cx="1417320" cy="1417320"/>
          </a:xfrm>
          <a:prstGeom prst="rect">
            <a:avLst/>
          </a:prstGeom>
        </p:spPr>
      </p:pic>
      <p:sp>
        <p:nvSpPr>
          <p:cNvPr id="17" name="Shape 13"/>
          <p:cNvSpPr/>
          <p:nvPr/>
        </p:nvSpPr>
        <p:spPr>
          <a:xfrm>
            <a:off x="9528048" y="1417320"/>
            <a:ext cx="182880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8" name="Image 2" descr="/mnt/data/extract_products/QY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788" y="1527048"/>
            <a:ext cx="1417320" cy="1417320"/>
          </a:xfrm>
          <a:prstGeom prst="rect">
            <a:avLst/>
          </a:prstGeom>
        </p:spPr>
      </p:pic>
      <p:sp>
        <p:nvSpPr>
          <p:cNvPr id="19" name="Shape 14"/>
          <p:cNvSpPr/>
          <p:nvPr/>
        </p:nvSpPr>
        <p:spPr>
          <a:xfrm>
            <a:off x="5413248" y="3520440"/>
            <a:ext cx="182880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0" name="Image 3" descr="/mnt/data/extract_products/QY1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88" y="3630168"/>
            <a:ext cx="1417320" cy="1417320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7470648" y="3520440"/>
            <a:ext cx="182880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2" name="Image 4" descr="/mnt/data/extract_products/QY11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6388" y="3630168"/>
            <a:ext cx="1417320" cy="1417320"/>
          </a:xfrm>
          <a:prstGeom prst="rect">
            <a:avLst/>
          </a:prstGeom>
        </p:spPr>
      </p:pic>
      <p:sp>
        <p:nvSpPr>
          <p:cNvPr id="23" name="Shape 16"/>
          <p:cNvSpPr/>
          <p:nvPr/>
        </p:nvSpPr>
        <p:spPr>
          <a:xfrm>
            <a:off x="9528048" y="3520440"/>
            <a:ext cx="1828800" cy="1783080"/>
          </a:xfrm>
          <a:prstGeom prst="roundRect">
            <a:avLst>
              <a:gd name="adj" fmla="val 3077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4" name="Image 5" descr="/mnt/data/extract_products/QY1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3788" y="3630168"/>
            <a:ext cx="1417320" cy="1417320"/>
          </a:xfrm>
          <a:prstGeom prst="rect">
            <a:avLst/>
          </a:prstGeom>
        </p:spPr>
      </p:pic>
      <p:sp>
        <p:nvSpPr>
          <p:cNvPr id="25" name="Text 17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11</a:t>
            </a:r>
            <a:endParaRPr lang="en-US" sz="78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DOCUMENTATION AND GLOBAL MARKET SUPPORT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Presented professionally, this becomes a key trust signal for international buyers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48640" y="1207008"/>
            <a:ext cx="4709160" cy="4681728"/>
          </a:xfrm>
          <a:prstGeom prst="roundRect">
            <a:avLst>
              <a:gd name="adj" fmla="val 1172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841248" y="1481328"/>
            <a:ext cx="233172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0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PROJECT-SUPPORTING DOCUMENTS</a:t>
            </a:r>
            <a:endParaRPr lang="en-US" sz="1060" dirty="0"/>
          </a:p>
        </p:txBody>
      </p:sp>
      <p:sp>
        <p:nvSpPr>
          <p:cNvPr id="9" name="Text 7"/>
          <p:cNvSpPr/>
          <p:nvPr/>
        </p:nvSpPr>
        <p:spPr>
          <a:xfrm>
            <a:off x="868680" y="1828800"/>
            <a:ext cx="3913632" cy="182880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MSDS / SDS / COA and product file support.</a:t>
            </a:r>
            <a:endParaRPr lang="en-US" sz="770" dirty="0"/>
          </a:p>
          <a:p>
            <a:pPr marL="0" indent="0">
              <a:buNone/>
            </a:pPr>
            <a:r>
              <a:rPr lang="en-US" sz="77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FDA / NDC, CPNP / SCPN and market-specific project coordination.</a:t>
            </a:r>
            <a:endParaRPr lang="en-US" sz="770" dirty="0"/>
          </a:p>
          <a:p>
            <a:pPr marL="0" indent="0">
              <a:buNone/>
            </a:pPr>
            <a:r>
              <a:rPr lang="en-US" sz="77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CPSR, label text preparation and platform-facing documentation support.</a:t>
            </a:r>
            <a:endParaRPr lang="en-US" sz="770" dirty="0"/>
          </a:p>
          <a:p>
            <a:pPr marL="0" indent="0">
              <a:buNone/>
            </a:pPr>
            <a:r>
              <a:rPr lang="en-US" sz="77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Support scope can be matched by product type, target country and project requirement.</a:t>
            </a:r>
            <a:endParaRPr lang="en-US" sz="770" dirty="0"/>
          </a:p>
          <a:p>
            <a:pPr marL="0" indent="0">
              <a:buNone/>
            </a:pPr>
            <a:r>
              <a:rPr lang="en-US" sz="77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Documentation is handled as part of project execution rather than as an isolated afterthought.</a:t>
            </a:r>
            <a:endParaRPr lang="en-US" sz="770" dirty="0"/>
          </a:p>
        </p:txBody>
      </p:sp>
      <p:sp>
        <p:nvSpPr>
          <p:cNvPr id="10" name="Shape 8"/>
          <p:cNvSpPr/>
          <p:nvPr/>
        </p:nvSpPr>
        <p:spPr>
          <a:xfrm>
            <a:off x="841248" y="4370832"/>
            <a:ext cx="3822192" cy="914400"/>
          </a:xfrm>
          <a:prstGeom prst="roundRect">
            <a:avLst>
              <a:gd name="adj" fmla="val 6000"/>
            </a:avLst>
          </a:prstGeom>
          <a:solidFill>
            <a:srgbClr val="F3EEE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024128" y="4553712"/>
            <a:ext cx="1463040" cy="91440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8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IMPORTANT POSITIONING</a:t>
            </a:r>
            <a:endParaRPr lang="en-US" sz="680" dirty="0"/>
          </a:p>
        </p:txBody>
      </p:sp>
      <p:sp>
        <p:nvSpPr>
          <p:cNvPr id="12" name="Text 10"/>
          <p:cNvSpPr/>
          <p:nvPr/>
        </p:nvSpPr>
        <p:spPr>
          <a:xfrm>
            <a:off x="1024128" y="4754880"/>
            <a:ext cx="3337560" cy="31089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4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For website language, present documentation support as matched to product category, market and project scope.</a:t>
            </a:r>
            <a:endParaRPr lang="en-US" sz="640" dirty="0"/>
          </a:p>
        </p:txBody>
      </p:sp>
      <p:pic>
        <p:nvPicPr>
          <p:cNvPr id="13" name="Image 0" descr="/mnt/data/user-38XinLGlPWhCm0hejXQhHCux/4ab182dcd5314e37a6d6044fbb13d01f/mnt/data/certs_montage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4184" y="1371600"/>
            <a:ext cx="4517136" cy="2084832"/>
          </a:xfrm>
          <a:prstGeom prst="rect">
            <a:avLst/>
          </a:prstGeom>
        </p:spPr>
      </p:pic>
      <p:pic>
        <p:nvPicPr>
          <p:cNvPr id="14" name="Image 1" descr="/mnt/data/广州华升跨境电商有限公司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448" y="3679391"/>
            <a:ext cx="2423160" cy="1712067"/>
          </a:xfrm>
          <a:prstGeom prst="rect">
            <a:avLst/>
          </a:prstGeom>
        </p:spPr>
      </p:pic>
      <p:pic>
        <p:nvPicPr>
          <p:cNvPr id="15" name="Image 2" descr="/mnt/data/俏漾姿最新营业执照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920" y="3679391"/>
            <a:ext cx="2423160" cy="17120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12</a:t>
            </a:r>
            <a:endParaRPr lang="en-US" sz="78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 / ODM WORKFLOW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A clearer process helps buyers feel safer about moving to the next step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640080" y="2148840"/>
            <a:ext cx="1325880" cy="1143000"/>
          </a:xfrm>
          <a:prstGeom prst="roundRect">
            <a:avLst>
              <a:gd name="adj" fmla="val 4800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1161288" y="1929384"/>
            <a:ext cx="292608" cy="128016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8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</a:t>
            </a:r>
            <a:endParaRPr lang="en-US" sz="820" dirty="0"/>
          </a:p>
        </p:txBody>
      </p:sp>
      <p:sp>
        <p:nvSpPr>
          <p:cNvPr id="9" name="Text 7"/>
          <p:cNvSpPr/>
          <p:nvPr/>
        </p:nvSpPr>
        <p:spPr>
          <a:xfrm>
            <a:off x="749808" y="2395728"/>
            <a:ext cx="10972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BRIEF</a:t>
            </a:r>
            <a:endParaRPr lang="en-US" sz="770" dirty="0"/>
          </a:p>
        </p:txBody>
      </p:sp>
      <p:sp>
        <p:nvSpPr>
          <p:cNvPr id="10" name="Text 8"/>
          <p:cNvSpPr/>
          <p:nvPr/>
        </p:nvSpPr>
        <p:spPr>
          <a:xfrm>
            <a:off x="749808" y="2670048"/>
            <a:ext cx="1097280" cy="4572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MARKET, CATEGORY, PACKAGING AND TARGET PRICE</a:t>
            </a:r>
            <a:endParaRPr lang="en-US" sz="580" dirty="0"/>
          </a:p>
        </p:txBody>
      </p:sp>
      <p:sp>
        <p:nvSpPr>
          <p:cNvPr id="11" name="Shape 9"/>
          <p:cNvSpPr/>
          <p:nvPr/>
        </p:nvSpPr>
        <p:spPr>
          <a:xfrm>
            <a:off x="2011680" y="2560320"/>
            <a:ext cx="164592" cy="228600"/>
          </a:xfrm>
          <a:prstGeom prst="chevron">
            <a:avLst/>
          </a:prstGeom>
          <a:solidFill>
            <a:srgbClr val="C89A42"/>
          </a:solidFill>
          <a:ln w="12700">
            <a:solidFill>
              <a:srgbClr val="C89A42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2258568" y="2148840"/>
            <a:ext cx="1325880" cy="1143000"/>
          </a:xfrm>
          <a:prstGeom prst="roundRect">
            <a:avLst>
              <a:gd name="adj" fmla="val 4800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2779776" y="1929384"/>
            <a:ext cx="292608" cy="128016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8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2</a:t>
            </a:r>
            <a:endParaRPr lang="en-US" sz="820" dirty="0"/>
          </a:p>
        </p:txBody>
      </p:sp>
      <p:sp>
        <p:nvSpPr>
          <p:cNvPr id="14" name="Text 12"/>
          <p:cNvSpPr/>
          <p:nvPr/>
        </p:nvSpPr>
        <p:spPr>
          <a:xfrm>
            <a:off x="2368296" y="2395728"/>
            <a:ext cx="10972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QUOTE</a:t>
            </a:r>
            <a:endParaRPr lang="en-US" sz="770" dirty="0"/>
          </a:p>
        </p:txBody>
      </p:sp>
      <p:sp>
        <p:nvSpPr>
          <p:cNvPr id="15" name="Text 13"/>
          <p:cNvSpPr/>
          <p:nvPr/>
        </p:nvSpPr>
        <p:spPr>
          <a:xfrm>
            <a:off x="2368296" y="2670048"/>
            <a:ext cx="1097280" cy="4572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DIRECTION, PROPOSAL AND COMMERCIAL DISCUSSION</a:t>
            </a:r>
            <a:endParaRPr lang="en-US" sz="580" dirty="0"/>
          </a:p>
        </p:txBody>
      </p:sp>
      <p:sp>
        <p:nvSpPr>
          <p:cNvPr id="16" name="Shape 14"/>
          <p:cNvSpPr/>
          <p:nvPr/>
        </p:nvSpPr>
        <p:spPr>
          <a:xfrm>
            <a:off x="3630168" y="2560320"/>
            <a:ext cx="164592" cy="228600"/>
          </a:xfrm>
          <a:prstGeom prst="chevron">
            <a:avLst/>
          </a:prstGeom>
          <a:solidFill>
            <a:srgbClr val="C89A42"/>
          </a:solidFill>
          <a:ln w="12700">
            <a:solidFill>
              <a:srgbClr val="C89A42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3877056" y="2148840"/>
            <a:ext cx="1325880" cy="1143000"/>
          </a:xfrm>
          <a:prstGeom prst="roundRect">
            <a:avLst>
              <a:gd name="adj" fmla="val 4800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398264" y="1929384"/>
            <a:ext cx="292608" cy="128016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8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3</a:t>
            </a:r>
            <a:endParaRPr lang="en-US" sz="820" dirty="0"/>
          </a:p>
        </p:txBody>
      </p:sp>
      <p:sp>
        <p:nvSpPr>
          <p:cNvPr id="19" name="Text 17"/>
          <p:cNvSpPr/>
          <p:nvPr/>
        </p:nvSpPr>
        <p:spPr>
          <a:xfrm>
            <a:off x="3986784" y="2395728"/>
            <a:ext cx="10972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SAMPLE</a:t>
            </a:r>
            <a:endParaRPr lang="en-US" sz="770" dirty="0"/>
          </a:p>
        </p:txBody>
      </p:sp>
      <p:sp>
        <p:nvSpPr>
          <p:cNvPr id="20" name="Text 18"/>
          <p:cNvSpPr/>
          <p:nvPr/>
        </p:nvSpPr>
        <p:spPr>
          <a:xfrm>
            <a:off x="3986784" y="2670048"/>
            <a:ext cx="1097280" cy="4572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USUALLY 3–7 WORKING DAYS WITH ADJUSTMENT</a:t>
            </a:r>
            <a:endParaRPr lang="en-US" sz="580" dirty="0"/>
          </a:p>
        </p:txBody>
      </p:sp>
      <p:sp>
        <p:nvSpPr>
          <p:cNvPr id="21" name="Shape 19"/>
          <p:cNvSpPr/>
          <p:nvPr/>
        </p:nvSpPr>
        <p:spPr>
          <a:xfrm>
            <a:off x="5248656" y="2560320"/>
            <a:ext cx="164592" cy="228600"/>
          </a:xfrm>
          <a:prstGeom prst="chevron">
            <a:avLst/>
          </a:prstGeom>
          <a:solidFill>
            <a:srgbClr val="C89A42"/>
          </a:solidFill>
          <a:ln w="12700">
            <a:solidFill>
              <a:srgbClr val="C89A42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5495544" y="2148840"/>
            <a:ext cx="1325880" cy="1143000"/>
          </a:xfrm>
          <a:prstGeom prst="roundRect">
            <a:avLst>
              <a:gd name="adj" fmla="val 4800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6016752" y="1929384"/>
            <a:ext cx="292608" cy="128016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8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4</a:t>
            </a:r>
            <a:endParaRPr lang="en-US" sz="820" dirty="0"/>
          </a:p>
        </p:txBody>
      </p:sp>
      <p:sp>
        <p:nvSpPr>
          <p:cNvPr id="24" name="Text 22"/>
          <p:cNvSpPr/>
          <p:nvPr/>
        </p:nvSpPr>
        <p:spPr>
          <a:xfrm>
            <a:off x="5605272" y="2395728"/>
            <a:ext cx="10972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CONFIRM</a:t>
            </a:r>
            <a:endParaRPr lang="en-US" sz="770" dirty="0"/>
          </a:p>
        </p:txBody>
      </p:sp>
      <p:sp>
        <p:nvSpPr>
          <p:cNvPr id="25" name="Text 23"/>
          <p:cNvSpPr/>
          <p:nvPr/>
        </p:nvSpPr>
        <p:spPr>
          <a:xfrm>
            <a:off x="5605272" y="2670048"/>
            <a:ext cx="1097280" cy="4572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COMMERCIAL TERMS, DETAILS AND PAYMENT STAGE</a:t>
            </a:r>
            <a:endParaRPr lang="en-US" sz="580" dirty="0"/>
          </a:p>
        </p:txBody>
      </p:sp>
      <p:sp>
        <p:nvSpPr>
          <p:cNvPr id="26" name="Shape 24"/>
          <p:cNvSpPr/>
          <p:nvPr/>
        </p:nvSpPr>
        <p:spPr>
          <a:xfrm>
            <a:off x="6867144" y="2560320"/>
            <a:ext cx="164592" cy="228600"/>
          </a:xfrm>
          <a:prstGeom prst="chevron">
            <a:avLst/>
          </a:prstGeom>
          <a:solidFill>
            <a:srgbClr val="C89A42"/>
          </a:solidFill>
          <a:ln w="12700">
            <a:solidFill>
              <a:srgbClr val="C89A42"/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7114032" y="2148840"/>
            <a:ext cx="1325880" cy="1143000"/>
          </a:xfrm>
          <a:prstGeom prst="roundRect">
            <a:avLst>
              <a:gd name="adj" fmla="val 4800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8" name="Text 26"/>
          <p:cNvSpPr/>
          <p:nvPr/>
        </p:nvSpPr>
        <p:spPr>
          <a:xfrm>
            <a:off x="7635240" y="1929384"/>
            <a:ext cx="292608" cy="128016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8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5</a:t>
            </a:r>
            <a:endParaRPr lang="en-US" sz="820" dirty="0"/>
          </a:p>
        </p:txBody>
      </p:sp>
      <p:sp>
        <p:nvSpPr>
          <p:cNvPr id="29" name="Text 27"/>
          <p:cNvSpPr/>
          <p:nvPr/>
        </p:nvSpPr>
        <p:spPr>
          <a:xfrm>
            <a:off x="7223760" y="2395728"/>
            <a:ext cx="10972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PACKAGING</a:t>
            </a:r>
            <a:endParaRPr lang="en-US" sz="770" dirty="0"/>
          </a:p>
        </p:txBody>
      </p:sp>
      <p:sp>
        <p:nvSpPr>
          <p:cNvPr id="30" name="Text 28"/>
          <p:cNvSpPr/>
          <p:nvPr/>
        </p:nvSpPr>
        <p:spPr>
          <a:xfrm>
            <a:off x="7223760" y="2670048"/>
            <a:ext cx="1097280" cy="4572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LABEL, BOX, BOTTLE AND FINAL SPEC LOCK</a:t>
            </a:r>
            <a:endParaRPr lang="en-US" sz="580" dirty="0"/>
          </a:p>
        </p:txBody>
      </p:sp>
      <p:sp>
        <p:nvSpPr>
          <p:cNvPr id="31" name="Shape 29"/>
          <p:cNvSpPr/>
          <p:nvPr/>
        </p:nvSpPr>
        <p:spPr>
          <a:xfrm>
            <a:off x="8485632" y="2560320"/>
            <a:ext cx="164592" cy="228600"/>
          </a:xfrm>
          <a:prstGeom prst="chevron">
            <a:avLst/>
          </a:prstGeom>
          <a:solidFill>
            <a:srgbClr val="C89A42"/>
          </a:solidFill>
          <a:ln w="12700">
            <a:solidFill>
              <a:srgbClr val="C89A42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8732520" y="2148840"/>
            <a:ext cx="1325880" cy="1143000"/>
          </a:xfrm>
          <a:prstGeom prst="roundRect">
            <a:avLst>
              <a:gd name="adj" fmla="val 4800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3" name="Text 31"/>
          <p:cNvSpPr/>
          <p:nvPr/>
        </p:nvSpPr>
        <p:spPr>
          <a:xfrm>
            <a:off x="9253728" y="1929384"/>
            <a:ext cx="292608" cy="128016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8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6</a:t>
            </a:r>
            <a:endParaRPr lang="en-US" sz="820" dirty="0"/>
          </a:p>
        </p:txBody>
      </p:sp>
      <p:sp>
        <p:nvSpPr>
          <p:cNvPr id="34" name="Text 32"/>
          <p:cNvSpPr/>
          <p:nvPr/>
        </p:nvSpPr>
        <p:spPr>
          <a:xfrm>
            <a:off x="8842248" y="2395728"/>
            <a:ext cx="10972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PRODUCTION</a:t>
            </a:r>
            <a:endParaRPr lang="en-US" sz="770" dirty="0"/>
          </a:p>
        </p:txBody>
      </p:sp>
      <p:sp>
        <p:nvSpPr>
          <p:cNvPr id="35" name="Text 33"/>
          <p:cNvSpPr/>
          <p:nvPr/>
        </p:nvSpPr>
        <p:spPr>
          <a:xfrm>
            <a:off x="8842248" y="2670048"/>
            <a:ext cx="1097280" cy="4572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SCHEDULED EXECUTION WITH QC CONTROL</a:t>
            </a:r>
            <a:endParaRPr lang="en-US" sz="580" dirty="0"/>
          </a:p>
        </p:txBody>
      </p:sp>
      <p:sp>
        <p:nvSpPr>
          <p:cNvPr id="36" name="Shape 34"/>
          <p:cNvSpPr/>
          <p:nvPr/>
        </p:nvSpPr>
        <p:spPr>
          <a:xfrm>
            <a:off x="10104120" y="2560320"/>
            <a:ext cx="164592" cy="228600"/>
          </a:xfrm>
          <a:prstGeom prst="chevron">
            <a:avLst/>
          </a:prstGeom>
          <a:solidFill>
            <a:srgbClr val="C89A42"/>
          </a:solidFill>
          <a:ln w="12700">
            <a:solidFill>
              <a:srgbClr val="C89A42"/>
            </a:solidFill>
            <a:prstDash val="solid"/>
          </a:ln>
        </p:spPr>
      </p:sp>
      <p:sp>
        <p:nvSpPr>
          <p:cNvPr id="37" name="Shape 35"/>
          <p:cNvSpPr/>
          <p:nvPr/>
        </p:nvSpPr>
        <p:spPr>
          <a:xfrm>
            <a:off x="10351008" y="2148840"/>
            <a:ext cx="1325880" cy="1143000"/>
          </a:xfrm>
          <a:prstGeom prst="roundRect">
            <a:avLst>
              <a:gd name="adj" fmla="val 4800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8" name="Text 36"/>
          <p:cNvSpPr/>
          <p:nvPr/>
        </p:nvSpPr>
        <p:spPr>
          <a:xfrm>
            <a:off x="10872216" y="1929384"/>
            <a:ext cx="292608" cy="128016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8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7</a:t>
            </a:r>
            <a:endParaRPr lang="en-US" sz="820" dirty="0"/>
          </a:p>
        </p:txBody>
      </p:sp>
      <p:sp>
        <p:nvSpPr>
          <p:cNvPr id="39" name="Text 37"/>
          <p:cNvSpPr/>
          <p:nvPr/>
        </p:nvSpPr>
        <p:spPr>
          <a:xfrm>
            <a:off x="10460736" y="2395728"/>
            <a:ext cx="10972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SHIPMENT</a:t>
            </a:r>
            <a:endParaRPr lang="en-US" sz="770" dirty="0"/>
          </a:p>
        </p:txBody>
      </p:sp>
      <p:sp>
        <p:nvSpPr>
          <p:cNvPr id="40" name="Text 38"/>
          <p:cNvSpPr/>
          <p:nvPr/>
        </p:nvSpPr>
        <p:spPr>
          <a:xfrm>
            <a:off x="10460736" y="2670048"/>
            <a:ext cx="1097280" cy="45720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DISPATCH, FILE HANDOVER AND REORDER FOLLOW-UP</a:t>
            </a:r>
            <a:endParaRPr lang="en-US" sz="580" dirty="0"/>
          </a:p>
        </p:txBody>
      </p:sp>
      <p:sp>
        <p:nvSpPr>
          <p:cNvPr id="41" name="Shape 39"/>
          <p:cNvSpPr/>
          <p:nvPr/>
        </p:nvSpPr>
        <p:spPr>
          <a:xfrm>
            <a:off x="932688" y="4892040"/>
            <a:ext cx="10332720" cy="457200"/>
          </a:xfrm>
          <a:prstGeom prst="roundRect">
            <a:avLst>
              <a:gd name="adj" fmla="val 12000"/>
            </a:avLst>
          </a:prstGeom>
          <a:solidFill>
            <a:srgbClr val="F3EEE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2" name="Text 40"/>
          <p:cNvSpPr/>
          <p:nvPr/>
        </p:nvSpPr>
        <p:spPr>
          <a:xfrm>
            <a:off x="1115568" y="5047488"/>
            <a:ext cx="996696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5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WHEN THE WORKFLOW IS EASY TO UNDERSTAND, BUYERS FEEL MORE CONFIDENT ABOUT SAMPLING, MOQ, TIMELINE AND DOCUMENT PREPARATION.</a:t>
            </a:r>
            <a:endParaRPr lang="en-US" sz="650" dirty="0"/>
          </a:p>
        </p:txBody>
      </p:sp>
      <p:sp>
        <p:nvSpPr>
          <p:cNvPr id="43" name="Text 4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13</a:t>
            </a:r>
            <a:endParaRPr lang="en-US" sz="78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WHY BRANDS WORK WITH QYONZ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Directly answering the decision points buyers care about most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685800" y="141732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868680" y="16276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1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01</a:t>
            </a:r>
            <a:endParaRPr lang="en-US" sz="610" dirty="0"/>
          </a:p>
        </p:txBody>
      </p:sp>
      <p:sp>
        <p:nvSpPr>
          <p:cNvPr id="9" name="Text 7"/>
          <p:cNvSpPr/>
          <p:nvPr/>
        </p:nvSpPr>
        <p:spPr>
          <a:xfrm>
            <a:off x="868680" y="1874520"/>
            <a:ext cx="2743200" cy="1828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LOWER MOQ FLEXIBILITY</a:t>
            </a:r>
            <a:endParaRPr lang="en-US" sz="810" dirty="0"/>
          </a:p>
        </p:txBody>
      </p:sp>
      <p:sp>
        <p:nvSpPr>
          <p:cNvPr id="10" name="Text 8"/>
          <p:cNvSpPr/>
          <p:nvPr/>
        </p:nvSpPr>
        <p:spPr>
          <a:xfrm>
            <a:off x="868680" y="2203704"/>
            <a:ext cx="2816352" cy="34747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1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GOOD FOR MARKET TESTING, MIXED ORDERS AND EARLY-STAGE BRAND PROJECTS</a:t>
            </a:r>
            <a:endParaRPr lang="en-US" sz="610" dirty="0"/>
          </a:p>
        </p:txBody>
      </p:sp>
      <p:sp>
        <p:nvSpPr>
          <p:cNvPr id="11" name="Shape 9"/>
          <p:cNvSpPr/>
          <p:nvPr/>
        </p:nvSpPr>
        <p:spPr>
          <a:xfrm>
            <a:off x="4434840" y="141732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4617720" y="16276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1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02</a:t>
            </a:r>
            <a:endParaRPr lang="en-US" sz="610" dirty="0"/>
          </a:p>
        </p:txBody>
      </p:sp>
      <p:sp>
        <p:nvSpPr>
          <p:cNvPr id="13" name="Text 11"/>
          <p:cNvSpPr/>
          <p:nvPr/>
        </p:nvSpPr>
        <p:spPr>
          <a:xfrm>
            <a:off x="4617720" y="1874520"/>
            <a:ext cx="2743200" cy="1828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FACTORY COORDINATION</a:t>
            </a:r>
            <a:endParaRPr lang="en-US" sz="810" dirty="0"/>
          </a:p>
        </p:txBody>
      </p:sp>
      <p:sp>
        <p:nvSpPr>
          <p:cNvPr id="14" name="Text 12"/>
          <p:cNvSpPr/>
          <p:nvPr/>
        </p:nvSpPr>
        <p:spPr>
          <a:xfrm>
            <a:off x="4617720" y="2203704"/>
            <a:ext cx="2816352" cy="34747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1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R&amp;D, PACKAGING, PRODUCTION AND DOCUMENTS CAN MOVE IN ONE DIRECTION</a:t>
            </a:r>
            <a:endParaRPr lang="en-US" sz="610" dirty="0"/>
          </a:p>
        </p:txBody>
      </p:sp>
      <p:sp>
        <p:nvSpPr>
          <p:cNvPr id="15" name="Shape 13"/>
          <p:cNvSpPr/>
          <p:nvPr/>
        </p:nvSpPr>
        <p:spPr>
          <a:xfrm>
            <a:off x="8183880" y="141732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8366760" y="16276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1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03</a:t>
            </a:r>
            <a:endParaRPr lang="en-US" sz="610" dirty="0"/>
          </a:p>
        </p:txBody>
      </p:sp>
      <p:sp>
        <p:nvSpPr>
          <p:cNvPr id="17" name="Text 15"/>
          <p:cNvSpPr/>
          <p:nvPr/>
        </p:nvSpPr>
        <p:spPr>
          <a:xfrm>
            <a:off x="8366760" y="1874520"/>
            <a:ext cx="2743200" cy="1828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CATEGORY RANGE</a:t>
            </a:r>
            <a:endParaRPr lang="en-US" sz="810" dirty="0"/>
          </a:p>
        </p:txBody>
      </p:sp>
      <p:sp>
        <p:nvSpPr>
          <p:cNvPr id="18" name="Text 16"/>
          <p:cNvSpPr/>
          <p:nvPr/>
        </p:nvSpPr>
        <p:spPr>
          <a:xfrm>
            <a:off x="8366760" y="2203704"/>
            <a:ext cx="2816352" cy="34747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1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HAIRCARE, SKINCARE, HAIR COLOR, FRAGRANCE AND BODY CARE CAN RUN IN PARALLEL</a:t>
            </a:r>
            <a:endParaRPr lang="en-US" sz="610" dirty="0"/>
          </a:p>
        </p:txBody>
      </p:sp>
      <p:sp>
        <p:nvSpPr>
          <p:cNvPr id="19" name="Shape 17"/>
          <p:cNvSpPr/>
          <p:nvPr/>
        </p:nvSpPr>
        <p:spPr>
          <a:xfrm>
            <a:off x="685800" y="324612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868680" y="34564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1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04</a:t>
            </a:r>
            <a:endParaRPr lang="en-US" sz="610" dirty="0"/>
          </a:p>
        </p:txBody>
      </p:sp>
      <p:sp>
        <p:nvSpPr>
          <p:cNvPr id="21" name="Text 19"/>
          <p:cNvSpPr/>
          <p:nvPr/>
        </p:nvSpPr>
        <p:spPr>
          <a:xfrm>
            <a:off x="868680" y="3703320"/>
            <a:ext cx="2743200" cy="1828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DOCUMENT SUPPORT</a:t>
            </a:r>
            <a:endParaRPr lang="en-US" sz="810" dirty="0"/>
          </a:p>
        </p:txBody>
      </p:sp>
      <p:sp>
        <p:nvSpPr>
          <p:cNvPr id="22" name="Text 20"/>
          <p:cNvSpPr/>
          <p:nvPr/>
        </p:nvSpPr>
        <p:spPr>
          <a:xfrm>
            <a:off x="868680" y="4032504"/>
            <a:ext cx="2816352" cy="34747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1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MATCHED TO PRODUCT TYPE, TARGET COUNTRY AND PROJECT SCOPE</a:t>
            </a:r>
            <a:endParaRPr lang="en-US" sz="610" dirty="0"/>
          </a:p>
        </p:txBody>
      </p:sp>
      <p:sp>
        <p:nvSpPr>
          <p:cNvPr id="23" name="Shape 21"/>
          <p:cNvSpPr/>
          <p:nvPr/>
        </p:nvSpPr>
        <p:spPr>
          <a:xfrm>
            <a:off x="4434840" y="324612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Text 22"/>
          <p:cNvSpPr/>
          <p:nvPr/>
        </p:nvSpPr>
        <p:spPr>
          <a:xfrm>
            <a:off x="4617720" y="34564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1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05</a:t>
            </a:r>
            <a:endParaRPr lang="en-US" sz="610" dirty="0"/>
          </a:p>
        </p:txBody>
      </p:sp>
      <p:sp>
        <p:nvSpPr>
          <p:cNvPr id="25" name="Text 23"/>
          <p:cNvSpPr/>
          <p:nvPr/>
        </p:nvSpPr>
        <p:spPr>
          <a:xfrm>
            <a:off x="4617720" y="3703320"/>
            <a:ext cx="2743200" cy="1828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STEADY DELIVERY RHYTHM</a:t>
            </a:r>
            <a:endParaRPr lang="en-US" sz="810" dirty="0"/>
          </a:p>
        </p:txBody>
      </p:sp>
      <p:sp>
        <p:nvSpPr>
          <p:cNvPr id="26" name="Text 24"/>
          <p:cNvSpPr/>
          <p:nvPr/>
        </p:nvSpPr>
        <p:spPr>
          <a:xfrm>
            <a:off x="4617720" y="4032504"/>
            <a:ext cx="2816352" cy="34747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1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USEFUL FOR BRANDS WITH CONTENT, CAMPAIGN OR LAUNCH TIMELINES</a:t>
            </a:r>
            <a:endParaRPr lang="en-US" sz="610" dirty="0"/>
          </a:p>
        </p:txBody>
      </p:sp>
      <p:sp>
        <p:nvSpPr>
          <p:cNvPr id="27" name="Shape 25"/>
          <p:cNvSpPr/>
          <p:nvPr/>
        </p:nvSpPr>
        <p:spPr>
          <a:xfrm>
            <a:off x="8183880" y="3246120"/>
            <a:ext cx="3246120" cy="1417320"/>
          </a:xfrm>
          <a:prstGeom prst="roundRect">
            <a:avLst>
              <a:gd name="adj" fmla="val 3871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8" name="Text 26"/>
          <p:cNvSpPr/>
          <p:nvPr/>
        </p:nvSpPr>
        <p:spPr>
          <a:xfrm>
            <a:off x="8366760" y="34564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1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06</a:t>
            </a:r>
            <a:endParaRPr lang="en-US" sz="610" dirty="0"/>
          </a:p>
        </p:txBody>
      </p:sp>
      <p:sp>
        <p:nvSpPr>
          <p:cNvPr id="29" name="Text 27"/>
          <p:cNvSpPr/>
          <p:nvPr/>
        </p:nvSpPr>
        <p:spPr>
          <a:xfrm>
            <a:off x="8366760" y="3703320"/>
            <a:ext cx="2743200" cy="1828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B2B COMMUNICATION READY</a:t>
            </a:r>
            <a:endParaRPr lang="en-US" sz="810" dirty="0"/>
          </a:p>
        </p:txBody>
      </p:sp>
      <p:sp>
        <p:nvSpPr>
          <p:cNvPr id="30" name="Text 28"/>
          <p:cNvSpPr/>
          <p:nvPr/>
        </p:nvSpPr>
        <p:spPr>
          <a:xfrm>
            <a:off x="8366760" y="4032504"/>
            <a:ext cx="2816352" cy="34747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1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SUITABLE FOR WEBSITE PDFS, SALES DECKS, SAMPLE OFFERS AND PROJECT DISCUSSIONS</a:t>
            </a:r>
            <a:endParaRPr lang="en-US" sz="610" dirty="0"/>
          </a:p>
        </p:txBody>
      </p:sp>
      <p:sp>
        <p:nvSpPr>
          <p:cNvPr id="31" name="Shape 29"/>
          <p:cNvSpPr/>
          <p:nvPr/>
        </p:nvSpPr>
        <p:spPr>
          <a:xfrm>
            <a:off x="777240" y="5760720"/>
            <a:ext cx="10927080" cy="402336"/>
          </a:xfrm>
          <a:prstGeom prst="roundRect">
            <a:avLst>
              <a:gd name="adj" fmla="val 13636"/>
            </a:avLst>
          </a:prstGeom>
          <a:solidFill>
            <a:srgbClr val="F1EBD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2" name="Text 30"/>
          <p:cNvSpPr/>
          <p:nvPr/>
        </p:nvSpPr>
        <p:spPr>
          <a:xfrm>
            <a:off x="960120" y="5897880"/>
            <a:ext cx="1056132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5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A WEBSITE PROFILE SHOULD HELP THE READER REACH ONE SIMPLE CONCLUSION: THIS IS A FACTORY WORTH CONTINUING THE CONVERSATION WITH.</a:t>
            </a:r>
            <a:endParaRPr lang="en-US" sz="650" dirty="0"/>
          </a:p>
        </p:txBody>
      </p:sp>
      <p:sp>
        <p:nvSpPr>
          <p:cNvPr id="33" name="Text 3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14</a:t>
            </a:r>
            <a:endParaRPr lang="en-US" sz="78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生产线1.JPG"/>
          <p:cNvPicPr>
            <a:picLocks noChangeAspect="1"/>
          </p:cNvPicPr>
          <p:nvPr/>
        </p:nvPicPr>
        <p:blipFill>
          <a:blip r:embed="rId1"/>
          <a:srcRect t="34179" b="34179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71628">
              <a:alpha val="62000"/>
            </a:srgbClr>
          </a:solidFill>
          <a:ln w="12700">
            <a:solidFill>
              <a:srgbClr val="071628">
                <a:alpha val="0"/>
              </a:srgbClr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263640" y="896112"/>
            <a:ext cx="5102352" cy="4846320"/>
          </a:xfrm>
          <a:prstGeom prst="roundRect">
            <a:avLst>
              <a:gd name="adj" fmla="val 1509"/>
            </a:avLst>
          </a:prstGeom>
          <a:solidFill>
            <a:srgbClr val="102640">
              <a:alpha val="88000"/>
            </a:srgbClr>
          </a:solidFill>
          <a:ln w="12700">
            <a:solidFill>
              <a:srgbClr val="5F7694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66928" y="658368"/>
            <a:ext cx="1188720" cy="237744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566928" y="1371600"/>
            <a:ext cx="3977640" cy="64008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02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LET US CONTINUE THE DISCUSSION FOR OEM / ODM, PRIVATE LABEL OR CUSTOM MANUFACTURING PROJECTS.</a:t>
            </a:r>
            <a:endParaRPr lang="en-US" sz="1020" dirty="0"/>
          </a:p>
        </p:txBody>
      </p:sp>
      <p:sp>
        <p:nvSpPr>
          <p:cNvPr id="7" name="Text 4"/>
          <p:cNvSpPr/>
          <p:nvPr/>
        </p:nvSpPr>
        <p:spPr>
          <a:xfrm>
            <a:off x="6583680" y="1298448"/>
            <a:ext cx="1051560" cy="16459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118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CONTACT</a:t>
            </a:r>
            <a:endParaRPr lang="en-US" sz="1180" dirty="0"/>
          </a:p>
        </p:txBody>
      </p:sp>
      <p:sp>
        <p:nvSpPr>
          <p:cNvPr id="8" name="Shape 5"/>
          <p:cNvSpPr/>
          <p:nvPr/>
        </p:nvSpPr>
        <p:spPr>
          <a:xfrm>
            <a:off x="6583680" y="2185416"/>
            <a:ext cx="4389120" cy="0"/>
          </a:xfrm>
          <a:prstGeom prst="line">
            <a:avLst/>
          </a:prstGeom>
          <a:noFill/>
          <a:ln w="10160">
            <a:solidFill>
              <a:srgbClr val="6E839E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629400" y="1856232"/>
            <a:ext cx="932688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b="1" dirty="0">
                <a:solidFill>
                  <a:srgbClr val="E4C98B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CONTACT</a:t>
            </a:r>
            <a:endParaRPr lang="en-US" sz="690" dirty="0"/>
          </a:p>
        </p:txBody>
      </p:sp>
      <p:sp>
        <p:nvSpPr>
          <p:cNvPr id="10" name="Text 7"/>
          <p:cNvSpPr/>
          <p:nvPr/>
        </p:nvSpPr>
        <p:spPr>
          <a:xfrm>
            <a:off x="7589520" y="1856232"/>
            <a:ext cx="31546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70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LIAM MAISON</a:t>
            </a:r>
            <a:endParaRPr lang="en-US" sz="700" dirty="0"/>
          </a:p>
        </p:txBody>
      </p:sp>
      <p:sp>
        <p:nvSpPr>
          <p:cNvPr id="11" name="Shape 8"/>
          <p:cNvSpPr/>
          <p:nvPr/>
        </p:nvSpPr>
        <p:spPr>
          <a:xfrm>
            <a:off x="6583680" y="2843784"/>
            <a:ext cx="4389120" cy="0"/>
          </a:xfrm>
          <a:prstGeom prst="line">
            <a:avLst/>
          </a:prstGeom>
          <a:noFill/>
          <a:ln w="10160">
            <a:solidFill>
              <a:srgbClr val="6E839E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629400" y="2514600"/>
            <a:ext cx="932688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b="1" dirty="0">
                <a:solidFill>
                  <a:srgbClr val="E4C98B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EMAIL</a:t>
            </a:r>
            <a:endParaRPr lang="en-US" sz="690" dirty="0"/>
          </a:p>
        </p:txBody>
      </p:sp>
      <p:sp>
        <p:nvSpPr>
          <p:cNvPr id="13" name="Text 10"/>
          <p:cNvSpPr/>
          <p:nvPr/>
        </p:nvSpPr>
        <p:spPr>
          <a:xfrm>
            <a:off x="7589520" y="2514600"/>
            <a:ext cx="31546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70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SUPPORT@QYONZ.COM</a:t>
            </a:r>
            <a:endParaRPr lang="en-US" sz="700" dirty="0"/>
          </a:p>
        </p:txBody>
      </p:sp>
      <p:sp>
        <p:nvSpPr>
          <p:cNvPr id="14" name="Shape 11"/>
          <p:cNvSpPr/>
          <p:nvPr/>
        </p:nvSpPr>
        <p:spPr>
          <a:xfrm>
            <a:off x="6583680" y="3502152"/>
            <a:ext cx="4389120" cy="0"/>
          </a:xfrm>
          <a:prstGeom prst="line">
            <a:avLst/>
          </a:prstGeom>
          <a:noFill/>
          <a:ln w="10160">
            <a:solidFill>
              <a:srgbClr val="6E839E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629400" y="3172968"/>
            <a:ext cx="932688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b="1" dirty="0">
                <a:solidFill>
                  <a:srgbClr val="E4C98B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WHATSAPP</a:t>
            </a:r>
            <a:endParaRPr lang="en-US" sz="690" dirty="0"/>
          </a:p>
        </p:txBody>
      </p:sp>
      <p:sp>
        <p:nvSpPr>
          <p:cNvPr id="16" name="Text 13"/>
          <p:cNvSpPr/>
          <p:nvPr/>
        </p:nvSpPr>
        <p:spPr>
          <a:xfrm>
            <a:off x="7589520" y="3172968"/>
            <a:ext cx="31546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70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+84 865820315</a:t>
            </a:r>
            <a:endParaRPr lang="en-US" sz="700" dirty="0"/>
          </a:p>
        </p:txBody>
      </p:sp>
      <p:sp>
        <p:nvSpPr>
          <p:cNvPr id="17" name="Shape 14"/>
          <p:cNvSpPr/>
          <p:nvPr/>
        </p:nvSpPr>
        <p:spPr>
          <a:xfrm>
            <a:off x="6583680" y="4160520"/>
            <a:ext cx="4389120" cy="0"/>
          </a:xfrm>
          <a:prstGeom prst="line">
            <a:avLst/>
          </a:prstGeom>
          <a:noFill/>
          <a:ln w="10160">
            <a:solidFill>
              <a:srgbClr val="6E839E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629400" y="3831336"/>
            <a:ext cx="932688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b="1" dirty="0">
                <a:solidFill>
                  <a:srgbClr val="E4C98B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WEBSITE</a:t>
            </a:r>
            <a:endParaRPr lang="en-US" sz="690" dirty="0"/>
          </a:p>
        </p:txBody>
      </p:sp>
      <p:sp>
        <p:nvSpPr>
          <p:cNvPr id="19" name="Text 16"/>
          <p:cNvSpPr/>
          <p:nvPr/>
        </p:nvSpPr>
        <p:spPr>
          <a:xfrm>
            <a:off x="7589520" y="3831336"/>
            <a:ext cx="31546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70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HTTPS://QYONZ.COM</a:t>
            </a:r>
            <a:endParaRPr lang="en-US" sz="700" dirty="0"/>
          </a:p>
        </p:txBody>
      </p:sp>
      <p:sp>
        <p:nvSpPr>
          <p:cNvPr id="20" name="Shape 17"/>
          <p:cNvSpPr/>
          <p:nvPr/>
        </p:nvSpPr>
        <p:spPr>
          <a:xfrm>
            <a:off x="6583680" y="4818888"/>
            <a:ext cx="4389120" cy="0"/>
          </a:xfrm>
          <a:prstGeom prst="line">
            <a:avLst/>
          </a:prstGeom>
          <a:noFill/>
          <a:ln w="10160">
            <a:solidFill>
              <a:srgbClr val="6E839E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6629400" y="4489704"/>
            <a:ext cx="932688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b="1" dirty="0">
                <a:solidFill>
                  <a:srgbClr val="E4C98B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RESPONSE</a:t>
            </a:r>
            <a:endParaRPr lang="en-US" sz="690" dirty="0"/>
          </a:p>
        </p:txBody>
      </p:sp>
      <p:sp>
        <p:nvSpPr>
          <p:cNvPr id="22" name="Text 19"/>
          <p:cNvSpPr/>
          <p:nvPr/>
        </p:nvSpPr>
        <p:spPr>
          <a:xfrm>
            <a:off x="7589520" y="4489704"/>
            <a:ext cx="3154680" cy="12801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700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USUALLY WITHIN 12–24 BUSINESS HOURS</a:t>
            </a:r>
            <a:endParaRPr lang="en-US" sz="700" dirty="0"/>
          </a:p>
        </p:txBody>
      </p:sp>
      <p:sp>
        <p:nvSpPr>
          <p:cNvPr id="23" name="Shape 20"/>
          <p:cNvSpPr/>
          <p:nvPr/>
        </p:nvSpPr>
        <p:spPr>
          <a:xfrm>
            <a:off x="566928" y="5074920"/>
            <a:ext cx="4005072" cy="438912"/>
          </a:xfrm>
          <a:prstGeom prst="roundRect">
            <a:avLst>
              <a:gd name="adj" fmla="val 12500"/>
            </a:avLst>
          </a:prstGeom>
          <a:solidFill>
            <a:srgbClr val="F0E3C2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Text 21"/>
          <p:cNvSpPr/>
          <p:nvPr/>
        </p:nvSpPr>
        <p:spPr>
          <a:xfrm>
            <a:off x="731520" y="5221224"/>
            <a:ext cx="365760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7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 · OEM / ODM · BEAUTY MANUFACTURING PARTNER</a:t>
            </a:r>
            <a:endParaRPr lang="en-US" sz="67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COMPANY OVERVIEW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A website-ready introduction for international OEM / ODM clients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0352" y="1078992"/>
            <a:ext cx="4709160" cy="74980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8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 is positioned as a one-stop OEM / ODM manufacturing partner with a strong focus on factory execution, packaging coordination, supply chain support and documentation matching for global markets.</a:t>
            </a:r>
            <a:endParaRPr lang="en-US" sz="880" dirty="0"/>
          </a:p>
        </p:txBody>
      </p:sp>
      <p:sp>
        <p:nvSpPr>
          <p:cNvPr id="8" name="Shape 6"/>
          <p:cNvSpPr/>
          <p:nvPr/>
        </p:nvSpPr>
        <p:spPr>
          <a:xfrm>
            <a:off x="530352" y="1993392"/>
            <a:ext cx="1069848" cy="886968"/>
          </a:xfrm>
          <a:prstGeom prst="roundRect">
            <a:avLst>
              <a:gd name="adj" fmla="val 6186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603504" y="2212848"/>
            <a:ext cx="91440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12,000 SQM</a:t>
            </a:r>
            <a:endParaRPr lang="en-US" sz="1160" dirty="0"/>
          </a:p>
        </p:txBody>
      </p:sp>
      <p:sp>
        <p:nvSpPr>
          <p:cNvPr id="10" name="Text 8"/>
          <p:cNvSpPr/>
          <p:nvPr/>
        </p:nvSpPr>
        <p:spPr>
          <a:xfrm>
            <a:off x="594360" y="2505456"/>
            <a:ext cx="941832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5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FACTORY AREA</a:t>
            </a:r>
            <a:endParaRPr lang="en-US" sz="650" dirty="0"/>
          </a:p>
        </p:txBody>
      </p:sp>
      <p:sp>
        <p:nvSpPr>
          <p:cNvPr id="11" name="Shape 9"/>
          <p:cNvSpPr/>
          <p:nvPr/>
        </p:nvSpPr>
        <p:spPr>
          <a:xfrm>
            <a:off x="1728216" y="1993392"/>
            <a:ext cx="1069848" cy="886968"/>
          </a:xfrm>
          <a:prstGeom prst="roundRect">
            <a:avLst>
              <a:gd name="adj" fmla="val 6186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Text 10"/>
          <p:cNvSpPr/>
          <p:nvPr/>
        </p:nvSpPr>
        <p:spPr>
          <a:xfrm>
            <a:off x="1801368" y="2212848"/>
            <a:ext cx="91440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120+</a:t>
            </a:r>
            <a:endParaRPr lang="en-US" sz="1160" dirty="0"/>
          </a:p>
        </p:txBody>
      </p:sp>
      <p:sp>
        <p:nvSpPr>
          <p:cNvPr id="13" name="Text 11"/>
          <p:cNvSpPr/>
          <p:nvPr/>
        </p:nvSpPr>
        <p:spPr>
          <a:xfrm>
            <a:off x="1792224" y="2505456"/>
            <a:ext cx="941832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5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TEAM MEMBERS</a:t>
            </a:r>
            <a:endParaRPr lang="en-US" sz="650" dirty="0"/>
          </a:p>
        </p:txBody>
      </p:sp>
      <p:sp>
        <p:nvSpPr>
          <p:cNvPr id="14" name="Shape 12"/>
          <p:cNvSpPr/>
          <p:nvPr/>
        </p:nvSpPr>
        <p:spPr>
          <a:xfrm>
            <a:off x="2926080" y="1993392"/>
            <a:ext cx="1069848" cy="886968"/>
          </a:xfrm>
          <a:prstGeom prst="roundRect">
            <a:avLst>
              <a:gd name="adj" fmla="val 6186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5" name="Text 13"/>
          <p:cNvSpPr/>
          <p:nvPr/>
        </p:nvSpPr>
        <p:spPr>
          <a:xfrm>
            <a:off x="2999232" y="2212848"/>
            <a:ext cx="91440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6+</a:t>
            </a:r>
            <a:endParaRPr lang="en-US" sz="1160" dirty="0"/>
          </a:p>
        </p:txBody>
      </p:sp>
      <p:sp>
        <p:nvSpPr>
          <p:cNvPr id="16" name="Text 14"/>
          <p:cNvSpPr/>
          <p:nvPr/>
        </p:nvSpPr>
        <p:spPr>
          <a:xfrm>
            <a:off x="2990088" y="2505456"/>
            <a:ext cx="941832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5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R&amp;D STAFF</a:t>
            </a:r>
            <a:endParaRPr lang="en-US" sz="650" dirty="0"/>
          </a:p>
        </p:txBody>
      </p:sp>
      <p:sp>
        <p:nvSpPr>
          <p:cNvPr id="17" name="Shape 15"/>
          <p:cNvSpPr/>
          <p:nvPr/>
        </p:nvSpPr>
        <p:spPr>
          <a:xfrm>
            <a:off x="4123944" y="1993392"/>
            <a:ext cx="1069848" cy="886968"/>
          </a:xfrm>
          <a:prstGeom prst="roundRect">
            <a:avLst>
              <a:gd name="adj" fmla="val 6186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8" name="Text 16"/>
          <p:cNvSpPr/>
          <p:nvPr/>
        </p:nvSpPr>
        <p:spPr>
          <a:xfrm>
            <a:off x="4197096" y="2212848"/>
            <a:ext cx="91440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11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500–3,000 PCS</a:t>
            </a:r>
            <a:endParaRPr lang="en-US" sz="1160" dirty="0"/>
          </a:p>
        </p:txBody>
      </p:sp>
      <p:sp>
        <p:nvSpPr>
          <p:cNvPr id="19" name="Text 17"/>
          <p:cNvSpPr/>
          <p:nvPr/>
        </p:nvSpPr>
        <p:spPr>
          <a:xfrm>
            <a:off x="4187952" y="2505456"/>
            <a:ext cx="941832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5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FLEXIBLE MOQ</a:t>
            </a:r>
            <a:endParaRPr lang="en-US" sz="650" dirty="0"/>
          </a:p>
        </p:txBody>
      </p:sp>
      <p:sp>
        <p:nvSpPr>
          <p:cNvPr id="20" name="Shape 18"/>
          <p:cNvSpPr/>
          <p:nvPr/>
        </p:nvSpPr>
        <p:spPr>
          <a:xfrm>
            <a:off x="530352" y="3127248"/>
            <a:ext cx="4709160" cy="2633472"/>
          </a:xfrm>
          <a:prstGeom prst="roundRect">
            <a:avLst>
              <a:gd name="adj" fmla="val 2083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768096" y="3401568"/>
            <a:ext cx="224028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1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WHAT QYONZ IS BUILT TO SUPPORT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786384" y="3703320"/>
            <a:ext cx="4069080" cy="155448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83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Private label and contract manufacturing projects for beauty and personal care brands.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Fast sampling, formula adjustment and packaging coordination under one workflow.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Factory-led execution suitable for brand launches, channel projects and market testing.</a:t>
            </a:r>
            <a:endParaRPr lang="en-US" sz="830" dirty="0"/>
          </a:p>
          <a:p>
            <a:pPr marL="0" indent="0">
              <a:buNone/>
            </a:pPr>
            <a:r>
              <a:rPr lang="en-US" sz="83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Documentation support aligned with product category, target market and project scope.</a:t>
            </a:r>
            <a:endParaRPr lang="en-US" sz="830" dirty="0"/>
          </a:p>
        </p:txBody>
      </p:sp>
      <p:pic>
        <p:nvPicPr>
          <p:cNvPr id="23" name="Image 0" descr="/mnt/data/实验室5.jpg"/>
          <p:cNvPicPr>
            <a:picLocks noChangeAspect="1"/>
          </p:cNvPicPr>
          <p:nvPr/>
        </p:nvPicPr>
        <p:blipFill>
          <a:blip r:embed="rId1"/>
          <a:srcRect l="3899" r="3899"/>
          <a:stretch>
            <a:fillRect/>
          </a:stretch>
        </p:blipFill>
        <p:spPr>
          <a:xfrm>
            <a:off x="5596128" y="1170432"/>
            <a:ext cx="2724912" cy="1847088"/>
          </a:xfrm>
          <a:prstGeom prst="rect">
            <a:avLst/>
          </a:prstGeom>
        </p:spPr>
      </p:pic>
      <p:pic>
        <p:nvPicPr>
          <p:cNvPr id="24" name="Image 1" descr="/mnt/data/质检2.jpg"/>
          <p:cNvPicPr>
            <a:picLocks noChangeAspect="1"/>
          </p:cNvPicPr>
          <p:nvPr/>
        </p:nvPicPr>
        <p:blipFill>
          <a:blip r:embed="rId2"/>
          <a:srcRect l="1733" r="1733"/>
          <a:stretch>
            <a:fillRect/>
          </a:stretch>
        </p:blipFill>
        <p:spPr>
          <a:xfrm>
            <a:off x="8476488" y="1170432"/>
            <a:ext cx="2852928" cy="1847088"/>
          </a:xfrm>
          <a:prstGeom prst="rect">
            <a:avLst/>
          </a:prstGeom>
        </p:spPr>
      </p:pic>
      <p:pic>
        <p:nvPicPr>
          <p:cNvPr id="25" name="Image 2" descr="/mnt/data/灌装区5.jpg"/>
          <p:cNvPicPr>
            <a:picLocks noChangeAspect="1"/>
          </p:cNvPicPr>
          <p:nvPr/>
        </p:nvPicPr>
        <p:blipFill>
          <a:blip r:embed="rId3"/>
          <a:srcRect t="15805" b="15805"/>
          <a:stretch>
            <a:fillRect/>
          </a:stretch>
        </p:blipFill>
        <p:spPr>
          <a:xfrm>
            <a:off x="5596128" y="3273552"/>
            <a:ext cx="5733288" cy="2450592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2</a:t>
            </a:r>
            <a:endParaRPr lang="en-US" sz="78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CORE CATEGORIES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Highlighting scalable product groups instead of scattered single SKUs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66928" y="1170432"/>
            <a:ext cx="3364992" cy="1901952"/>
          </a:xfrm>
          <a:prstGeom prst="roundRect">
            <a:avLst>
              <a:gd name="adj" fmla="val 2885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731520" y="1417320"/>
            <a:ext cx="1444752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1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HAIRCARE</a:t>
            </a:r>
            <a:endParaRPr lang="en-US" sz="1120" dirty="0"/>
          </a:p>
        </p:txBody>
      </p:sp>
      <p:sp>
        <p:nvSpPr>
          <p:cNvPr id="9" name="Text 7"/>
          <p:cNvSpPr/>
          <p:nvPr/>
        </p:nvSpPr>
        <p:spPr>
          <a:xfrm>
            <a:off x="731520" y="1737360"/>
            <a:ext cx="1783080" cy="6035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SHAMPOO, CONDITIONER, HAIR MASK, SCALP CARE</a:t>
            </a:r>
            <a:endParaRPr lang="en-US" sz="690" dirty="0"/>
          </a:p>
        </p:txBody>
      </p:sp>
      <p:pic>
        <p:nvPicPr>
          <p:cNvPr id="10" name="Image 0" descr="/mnt/data/extract_products/#U6d17#U62a4#U5957#U88c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3200" y="1458468"/>
            <a:ext cx="987552" cy="987552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731520" y="2542032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1289304" y="2542032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1847088" y="2542032"/>
            <a:ext cx="694944" cy="219456"/>
          </a:xfrm>
          <a:prstGeom prst="roundRect">
            <a:avLst>
              <a:gd name="adj" fmla="val 25000"/>
            </a:avLst>
          </a:prstGeom>
          <a:solidFill>
            <a:srgbClr val="F0EEE8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731520" y="2606040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</a:t>
            </a:r>
            <a:endParaRPr lang="en-US" sz="610" dirty="0"/>
          </a:p>
        </p:txBody>
      </p:sp>
      <p:sp>
        <p:nvSpPr>
          <p:cNvPr id="15" name="Text 12"/>
          <p:cNvSpPr/>
          <p:nvPr/>
        </p:nvSpPr>
        <p:spPr>
          <a:xfrm>
            <a:off x="1289304" y="2606040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ODM</a:t>
            </a:r>
            <a:endParaRPr lang="en-US" sz="610" dirty="0"/>
          </a:p>
        </p:txBody>
      </p:sp>
      <p:sp>
        <p:nvSpPr>
          <p:cNvPr id="16" name="Text 13"/>
          <p:cNvSpPr/>
          <p:nvPr/>
        </p:nvSpPr>
        <p:spPr>
          <a:xfrm>
            <a:off x="1847088" y="2606040"/>
            <a:ext cx="694944" cy="7315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MIXED ORDERS</a:t>
            </a:r>
            <a:endParaRPr lang="en-US" sz="560" dirty="0"/>
          </a:p>
        </p:txBody>
      </p:sp>
      <p:sp>
        <p:nvSpPr>
          <p:cNvPr id="17" name="Shape 14"/>
          <p:cNvSpPr/>
          <p:nvPr/>
        </p:nvSpPr>
        <p:spPr>
          <a:xfrm>
            <a:off x="4343400" y="1170432"/>
            <a:ext cx="3364992" cy="1901952"/>
          </a:xfrm>
          <a:prstGeom prst="roundRect">
            <a:avLst>
              <a:gd name="adj" fmla="val 2885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4507992" y="1417320"/>
            <a:ext cx="1444752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1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SKINCARE</a:t>
            </a:r>
            <a:endParaRPr lang="en-US" sz="1120" dirty="0"/>
          </a:p>
        </p:txBody>
      </p:sp>
      <p:sp>
        <p:nvSpPr>
          <p:cNvPr id="19" name="Text 16"/>
          <p:cNvSpPr/>
          <p:nvPr/>
        </p:nvSpPr>
        <p:spPr>
          <a:xfrm>
            <a:off x="4507992" y="1737360"/>
            <a:ext cx="1783080" cy="6035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SERUM, CREAM, LOTION, FACIAL CARE, BODY CARE</a:t>
            </a:r>
            <a:endParaRPr lang="en-US" sz="690" dirty="0"/>
          </a:p>
        </p:txBody>
      </p:sp>
      <p:pic>
        <p:nvPicPr>
          <p:cNvPr id="20" name="Image 1" descr="/mnt/data/extract_products/#U9762#U90e8#U7cbe#U534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672" y="1458468"/>
            <a:ext cx="987552" cy="987552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4507992" y="2542032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2" name="Shape 18"/>
          <p:cNvSpPr/>
          <p:nvPr/>
        </p:nvSpPr>
        <p:spPr>
          <a:xfrm>
            <a:off x="5065776" y="2542032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3" name="Shape 19"/>
          <p:cNvSpPr/>
          <p:nvPr/>
        </p:nvSpPr>
        <p:spPr>
          <a:xfrm>
            <a:off x="5623560" y="2542032"/>
            <a:ext cx="694944" cy="219456"/>
          </a:xfrm>
          <a:prstGeom prst="roundRect">
            <a:avLst>
              <a:gd name="adj" fmla="val 25000"/>
            </a:avLst>
          </a:prstGeom>
          <a:solidFill>
            <a:srgbClr val="F0EEE8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4" name="Text 20"/>
          <p:cNvSpPr/>
          <p:nvPr/>
        </p:nvSpPr>
        <p:spPr>
          <a:xfrm>
            <a:off x="4507992" y="2606040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</a:t>
            </a:r>
            <a:endParaRPr lang="en-US" sz="610" dirty="0"/>
          </a:p>
        </p:txBody>
      </p:sp>
      <p:sp>
        <p:nvSpPr>
          <p:cNvPr id="25" name="Text 21"/>
          <p:cNvSpPr/>
          <p:nvPr/>
        </p:nvSpPr>
        <p:spPr>
          <a:xfrm>
            <a:off x="5065776" y="2606040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ODM</a:t>
            </a:r>
            <a:endParaRPr lang="en-US" sz="610" dirty="0"/>
          </a:p>
        </p:txBody>
      </p:sp>
      <p:sp>
        <p:nvSpPr>
          <p:cNvPr id="26" name="Text 22"/>
          <p:cNvSpPr/>
          <p:nvPr/>
        </p:nvSpPr>
        <p:spPr>
          <a:xfrm>
            <a:off x="5623560" y="2606040"/>
            <a:ext cx="694944" cy="7315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MIXED ORDERS</a:t>
            </a:r>
            <a:endParaRPr lang="en-US" sz="560" dirty="0"/>
          </a:p>
        </p:txBody>
      </p:sp>
      <p:sp>
        <p:nvSpPr>
          <p:cNvPr id="27" name="Shape 23"/>
          <p:cNvSpPr/>
          <p:nvPr/>
        </p:nvSpPr>
        <p:spPr>
          <a:xfrm>
            <a:off x="8119872" y="1170432"/>
            <a:ext cx="3364992" cy="1901952"/>
          </a:xfrm>
          <a:prstGeom prst="roundRect">
            <a:avLst>
              <a:gd name="adj" fmla="val 2885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8" name="Text 24"/>
          <p:cNvSpPr/>
          <p:nvPr/>
        </p:nvSpPr>
        <p:spPr>
          <a:xfrm>
            <a:off x="8284464" y="1417320"/>
            <a:ext cx="1444752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1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HAIR COLOR</a:t>
            </a:r>
            <a:endParaRPr lang="en-US" sz="1120" dirty="0"/>
          </a:p>
        </p:txBody>
      </p:sp>
      <p:sp>
        <p:nvSpPr>
          <p:cNvPr id="29" name="Text 25"/>
          <p:cNvSpPr/>
          <p:nvPr/>
        </p:nvSpPr>
        <p:spPr>
          <a:xfrm>
            <a:off x="8284464" y="1737360"/>
            <a:ext cx="1783080" cy="6035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HERBAL COLOR, COLOR-DEPOSITING, TONING CARE</a:t>
            </a:r>
            <a:endParaRPr lang="en-US" sz="690" dirty="0"/>
          </a:p>
        </p:txBody>
      </p:sp>
      <p:pic>
        <p:nvPicPr>
          <p:cNvPr id="30" name="Image 2" descr="/mnt/data/extract_products/#U67d3#U53d1#U4ea7#U54c1#U7ec4#U54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144" y="1458468"/>
            <a:ext cx="987552" cy="987552"/>
          </a:xfrm>
          <a:prstGeom prst="rect">
            <a:avLst/>
          </a:prstGeom>
        </p:spPr>
      </p:pic>
      <p:sp>
        <p:nvSpPr>
          <p:cNvPr id="31" name="Shape 26"/>
          <p:cNvSpPr/>
          <p:nvPr/>
        </p:nvSpPr>
        <p:spPr>
          <a:xfrm>
            <a:off x="8284464" y="2542032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2" name="Shape 27"/>
          <p:cNvSpPr/>
          <p:nvPr/>
        </p:nvSpPr>
        <p:spPr>
          <a:xfrm>
            <a:off x="8842248" y="2542032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3" name="Shape 28"/>
          <p:cNvSpPr/>
          <p:nvPr/>
        </p:nvSpPr>
        <p:spPr>
          <a:xfrm>
            <a:off x="9400032" y="2542032"/>
            <a:ext cx="694944" cy="219456"/>
          </a:xfrm>
          <a:prstGeom prst="roundRect">
            <a:avLst>
              <a:gd name="adj" fmla="val 25000"/>
            </a:avLst>
          </a:prstGeom>
          <a:solidFill>
            <a:srgbClr val="F0EEE8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4" name="Text 29"/>
          <p:cNvSpPr/>
          <p:nvPr/>
        </p:nvSpPr>
        <p:spPr>
          <a:xfrm>
            <a:off x="8284464" y="2606040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</a:t>
            </a:r>
            <a:endParaRPr lang="en-US" sz="610" dirty="0"/>
          </a:p>
        </p:txBody>
      </p:sp>
      <p:sp>
        <p:nvSpPr>
          <p:cNvPr id="35" name="Text 30"/>
          <p:cNvSpPr/>
          <p:nvPr/>
        </p:nvSpPr>
        <p:spPr>
          <a:xfrm>
            <a:off x="8842248" y="2606040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ODM</a:t>
            </a:r>
            <a:endParaRPr lang="en-US" sz="610" dirty="0"/>
          </a:p>
        </p:txBody>
      </p:sp>
      <p:sp>
        <p:nvSpPr>
          <p:cNvPr id="36" name="Text 31"/>
          <p:cNvSpPr/>
          <p:nvPr/>
        </p:nvSpPr>
        <p:spPr>
          <a:xfrm>
            <a:off x="9400032" y="2606040"/>
            <a:ext cx="694944" cy="7315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MIXED ORDERS</a:t>
            </a:r>
            <a:endParaRPr lang="en-US" sz="560" dirty="0"/>
          </a:p>
        </p:txBody>
      </p:sp>
      <p:sp>
        <p:nvSpPr>
          <p:cNvPr id="37" name="Shape 32"/>
          <p:cNvSpPr/>
          <p:nvPr/>
        </p:nvSpPr>
        <p:spPr>
          <a:xfrm>
            <a:off x="566928" y="3529584"/>
            <a:ext cx="3364992" cy="1901952"/>
          </a:xfrm>
          <a:prstGeom prst="roundRect">
            <a:avLst>
              <a:gd name="adj" fmla="val 2885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8" name="Text 33"/>
          <p:cNvSpPr/>
          <p:nvPr/>
        </p:nvSpPr>
        <p:spPr>
          <a:xfrm>
            <a:off x="731520" y="3776472"/>
            <a:ext cx="1444752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1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FRAGRANCE</a:t>
            </a:r>
            <a:endParaRPr lang="en-US" sz="1120" dirty="0"/>
          </a:p>
        </p:txBody>
      </p:sp>
      <p:sp>
        <p:nvSpPr>
          <p:cNvPr id="39" name="Text 34"/>
          <p:cNvSpPr/>
          <p:nvPr/>
        </p:nvSpPr>
        <p:spPr>
          <a:xfrm>
            <a:off x="731520" y="4096512"/>
            <a:ext cx="1783080" cy="6035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PERFUME, BODY MIST, SCENTED SUPPORTING ITEMS</a:t>
            </a:r>
            <a:endParaRPr lang="en-US" sz="690" dirty="0"/>
          </a:p>
        </p:txBody>
      </p:sp>
      <p:pic>
        <p:nvPicPr>
          <p:cNvPr id="40" name="Image 3" descr="/mnt/data/extract_products/QY-1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17620"/>
            <a:ext cx="987552" cy="987552"/>
          </a:xfrm>
          <a:prstGeom prst="rect">
            <a:avLst/>
          </a:prstGeom>
        </p:spPr>
      </p:pic>
      <p:sp>
        <p:nvSpPr>
          <p:cNvPr id="41" name="Shape 35"/>
          <p:cNvSpPr/>
          <p:nvPr/>
        </p:nvSpPr>
        <p:spPr>
          <a:xfrm>
            <a:off x="731520" y="4901184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2" name="Shape 36"/>
          <p:cNvSpPr/>
          <p:nvPr/>
        </p:nvSpPr>
        <p:spPr>
          <a:xfrm>
            <a:off x="1289304" y="4901184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3" name="Shape 37"/>
          <p:cNvSpPr/>
          <p:nvPr/>
        </p:nvSpPr>
        <p:spPr>
          <a:xfrm>
            <a:off x="1847088" y="4901184"/>
            <a:ext cx="694944" cy="219456"/>
          </a:xfrm>
          <a:prstGeom prst="roundRect">
            <a:avLst>
              <a:gd name="adj" fmla="val 25000"/>
            </a:avLst>
          </a:prstGeom>
          <a:solidFill>
            <a:srgbClr val="F0EEE8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4" name="Text 38"/>
          <p:cNvSpPr/>
          <p:nvPr/>
        </p:nvSpPr>
        <p:spPr>
          <a:xfrm>
            <a:off x="731520" y="4965192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</a:t>
            </a:r>
            <a:endParaRPr lang="en-US" sz="610" dirty="0"/>
          </a:p>
        </p:txBody>
      </p:sp>
      <p:sp>
        <p:nvSpPr>
          <p:cNvPr id="45" name="Text 39"/>
          <p:cNvSpPr/>
          <p:nvPr/>
        </p:nvSpPr>
        <p:spPr>
          <a:xfrm>
            <a:off x="1289304" y="4965192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ODM</a:t>
            </a:r>
            <a:endParaRPr lang="en-US" sz="610" dirty="0"/>
          </a:p>
        </p:txBody>
      </p:sp>
      <p:sp>
        <p:nvSpPr>
          <p:cNvPr id="46" name="Text 40"/>
          <p:cNvSpPr/>
          <p:nvPr/>
        </p:nvSpPr>
        <p:spPr>
          <a:xfrm>
            <a:off x="1847088" y="4965192"/>
            <a:ext cx="694944" cy="7315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MIXED ORDERS</a:t>
            </a:r>
            <a:endParaRPr lang="en-US" sz="560" dirty="0"/>
          </a:p>
        </p:txBody>
      </p:sp>
      <p:sp>
        <p:nvSpPr>
          <p:cNvPr id="47" name="Shape 41"/>
          <p:cNvSpPr/>
          <p:nvPr/>
        </p:nvSpPr>
        <p:spPr>
          <a:xfrm>
            <a:off x="4343400" y="3529584"/>
            <a:ext cx="3364992" cy="1901952"/>
          </a:xfrm>
          <a:prstGeom prst="roundRect">
            <a:avLst>
              <a:gd name="adj" fmla="val 2885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8" name="Text 42"/>
          <p:cNvSpPr/>
          <p:nvPr/>
        </p:nvSpPr>
        <p:spPr>
          <a:xfrm>
            <a:off x="4507992" y="3776472"/>
            <a:ext cx="1444752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1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STYLING</a:t>
            </a:r>
            <a:endParaRPr lang="en-US" sz="1120" dirty="0"/>
          </a:p>
        </p:txBody>
      </p:sp>
      <p:sp>
        <p:nvSpPr>
          <p:cNvPr id="49" name="Text 43"/>
          <p:cNvSpPr/>
          <p:nvPr/>
        </p:nvSpPr>
        <p:spPr>
          <a:xfrm>
            <a:off x="4507992" y="4096512"/>
            <a:ext cx="1783080" cy="6035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SPRAY, OIL, HOLDING AND FINISHING SOLUTIONS</a:t>
            </a:r>
            <a:endParaRPr lang="en-US" sz="690" dirty="0"/>
          </a:p>
        </p:txBody>
      </p:sp>
      <p:pic>
        <p:nvPicPr>
          <p:cNvPr id="50" name="Image 4" descr="/mnt/data/extract_products/QY1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672" y="3817620"/>
            <a:ext cx="987552" cy="987552"/>
          </a:xfrm>
          <a:prstGeom prst="rect">
            <a:avLst/>
          </a:prstGeom>
        </p:spPr>
      </p:pic>
      <p:sp>
        <p:nvSpPr>
          <p:cNvPr id="51" name="Shape 44"/>
          <p:cNvSpPr/>
          <p:nvPr/>
        </p:nvSpPr>
        <p:spPr>
          <a:xfrm>
            <a:off x="4507992" y="4901184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2" name="Shape 45"/>
          <p:cNvSpPr/>
          <p:nvPr/>
        </p:nvSpPr>
        <p:spPr>
          <a:xfrm>
            <a:off x="5065776" y="4901184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3" name="Shape 46"/>
          <p:cNvSpPr/>
          <p:nvPr/>
        </p:nvSpPr>
        <p:spPr>
          <a:xfrm>
            <a:off x="5623560" y="4901184"/>
            <a:ext cx="694944" cy="219456"/>
          </a:xfrm>
          <a:prstGeom prst="roundRect">
            <a:avLst>
              <a:gd name="adj" fmla="val 25000"/>
            </a:avLst>
          </a:prstGeom>
          <a:solidFill>
            <a:srgbClr val="F0EEE8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4" name="Text 47"/>
          <p:cNvSpPr/>
          <p:nvPr/>
        </p:nvSpPr>
        <p:spPr>
          <a:xfrm>
            <a:off x="4507992" y="4965192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</a:t>
            </a:r>
            <a:endParaRPr lang="en-US" sz="610" dirty="0"/>
          </a:p>
        </p:txBody>
      </p:sp>
      <p:sp>
        <p:nvSpPr>
          <p:cNvPr id="55" name="Text 48"/>
          <p:cNvSpPr/>
          <p:nvPr/>
        </p:nvSpPr>
        <p:spPr>
          <a:xfrm>
            <a:off x="5065776" y="4965192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ODM</a:t>
            </a:r>
            <a:endParaRPr lang="en-US" sz="610" dirty="0"/>
          </a:p>
        </p:txBody>
      </p:sp>
      <p:sp>
        <p:nvSpPr>
          <p:cNvPr id="56" name="Text 49"/>
          <p:cNvSpPr/>
          <p:nvPr/>
        </p:nvSpPr>
        <p:spPr>
          <a:xfrm>
            <a:off x="5623560" y="4965192"/>
            <a:ext cx="694944" cy="7315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MIXED ORDERS</a:t>
            </a:r>
            <a:endParaRPr lang="en-US" sz="560" dirty="0"/>
          </a:p>
        </p:txBody>
      </p:sp>
      <p:sp>
        <p:nvSpPr>
          <p:cNvPr id="57" name="Shape 50"/>
          <p:cNvSpPr/>
          <p:nvPr/>
        </p:nvSpPr>
        <p:spPr>
          <a:xfrm>
            <a:off x="8119872" y="3529584"/>
            <a:ext cx="3364992" cy="1901952"/>
          </a:xfrm>
          <a:prstGeom prst="roundRect">
            <a:avLst>
              <a:gd name="adj" fmla="val 2885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8" name="Text 51"/>
          <p:cNvSpPr/>
          <p:nvPr/>
        </p:nvSpPr>
        <p:spPr>
          <a:xfrm>
            <a:off x="8284464" y="3776472"/>
            <a:ext cx="1444752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1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BODY CARE</a:t>
            </a:r>
            <a:endParaRPr lang="en-US" sz="1120" dirty="0"/>
          </a:p>
        </p:txBody>
      </p:sp>
      <p:sp>
        <p:nvSpPr>
          <p:cNvPr id="59" name="Text 52"/>
          <p:cNvSpPr/>
          <p:nvPr/>
        </p:nvSpPr>
        <p:spPr>
          <a:xfrm>
            <a:off x="8284464" y="4096512"/>
            <a:ext cx="1783080" cy="6035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BODY CREAM, OIL, SCRUB AND PERSONAL CARE</a:t>
            </a:r>
            <a:endParaRPr lang="en-US" sz="690" dirty="0"/>
          </a:p>
        </p:txBody>
      </p:sp>
      <p:pic>
        <p:nvPicPr>
          <p:cNvPr id="60" name="Image 5" descr="/mnt/data/extract_products/CGB-138 #U767d#U5e95#U56f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6144" y="3817620"/>
            <a:ext cx="987552" cy="987552"/>
          </a:xfrm>
          <a:prstGeom prst="rect">
            <a:avLst/>
          </a:prstGeom>
        </p:spPr>
      </p:pic>
      <p:sp>
        <p:nvSpPr>
          <p:cNvPr id="61" name="Shape 53"/>
          <p:cNvSpPr/>
          <p:nvPr/>
        </p:nvSpPr>
        <p:spPr>
          <a:xfrm>
            <a:off x="8284464" y="4901184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2" name="Shape 54"/>
          <p:cNvSpPr/>
          <p:nvPr/>
        </p:nvSpPr>
        <p:spPr>
          <a:xfrm>
            <a:off x="8842248" y="4901184"/>
            <a:ext cx="512064" cy="219456"/>
          </a:xfrm>
          <a:prstGeom prst="roundRect">
            <a:avLst>
              <a:gd name="adj" fmla="val 25000"/>
            </a:avLst>
          </a:prstGeom>
          <a:solidFill>
            <a:srgbClr val="EBDDB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3" name="Shape 55"/>
          <p:cNvSpPr/>
          <p:nvPr/>
        </p:nvSpPr>
        <p:spPr>
          <a:xfrm>
            <a:off x="9400032" y="4901184"/>
            <a:ext cx="694944" cy="219456"/>
          </a:xfrm>
          <a:prstGeom prst="roundRect">
            <a:avLst>
              <a:gd name="adj" fmla="val 25000"/>
            </a:avLst>
          </a:prstGeom>
          <a:solidFill>
            <a:srgbClr val="F0EEE8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4" name="Text 56"/>
          <p:cNvSpPr/>
          <p:nvPr/>
        </p:nvSpPr>
        <p:spPr>
          <a:xfrm>
            <a:off x="8284464" y="4965192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OEM</a:t>
            </a:r>
            <a:endParaRPr lang="en-US" sz="610" dirty="0"/>
          </a:p>
        </p:txBody>
      </p:sp>
      <p:sp>
        <p:nvSpPr>
          <p:cNvPr id="65" name="Text 57"/>
          <p:cNvSpPr/>
          <p:nvPr/>
        </p:nvSpPr>
        <p:spPr>
          <a:xfrm>
            <a:off x="8842248" y="4965192"/>
            <a:ext cx="512064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 algn="ctr">
              <a:buNone/>
            </a:pPr>
            <a:r>
              <a:rPr lang="en-US" sz="6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ODM</a:t>
            </a:r>
            <a:endParaRPr lang="en-US" sz="610" dirty="0"/>
          </a:p>
        </p:txBody>
      </p:sp>
      <p:sp>
        <p:nvSpPr>
          <p:cNvPr id="66" name="Text 58"/>
          <p:cNvSpPr/>
          <p:nvPr/>
        </p:nvSpPr>
        <p:spPr>
          <a:xfrm>
            <a:off x="9400032" y="4965192"/>
            <a:ext cx="694944" cy="7315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56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MIXED ORDERS</a:t>
            </a:r>
            <a:endParaRPr lang="en-US" sz="560" dirty="0"/>
          </a:p>
        </p:txBody>
      </p:sp>
      <p:sp>
        <p:nvSpPr>
          <p:cNvPr id="67" name="Shape 59"/>
          <p:cNvSpPr/>
          <p:nvPr/>
        </p:nvSpPr>
        <p:spPr>
          <a:xfrm>
            <a:off x="566928" y="5989320"/>
            <a:ext cx="11064240" cy="384048"/>
          </a:xfrm>
          <a:prstGeom prst="roundRect">
            <a:avLst>
              <a:gd name="adj" fmla="val 14286"/>
            </a:avLst>
          </a:prstGeom>
          <a:solidFill>
            <a:srgbClr val="F1EBD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8" name="Text 60"/>
          <p:cNvSpPr/>
          <p:nvPr/>
        </p:nvSpPr>
        <p:spPr>
          <a:xfrm>
            <a:off x="841248" y="6126480"/>
            <a:ext cx="1051560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FOR WEBSITE USE, CATEGORY-BASED PRESENTATION MAKES THE FACTORY LOOK MORE STRUCTURED, CAPABLE AND TRUSTWORTHY.</a:t>
            </a:r>
            <a:endParaRPr lang="en-US" sz="670" dirty="0"/>
          </a:p>
        </p:txBody>
      </p:sp>
      <p:sp>
        <p:nvSpPr>
          <p:cNvPr id="69" name="Text 6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3</a:t>
            </a:r>
            <a:endParaRPr lang="en-US" sz="78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MANUFACTURING CAPABILITY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What international buyers want to understand before they move forward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809744" y="1234440"/>
            <a:ext cx="2980944" cy="1097280"/>
          </a:xfrm>
          <a:prstGeom prst="roundRect">
            <a:avLst>
              <a:gd name="adj" fmla="val 5000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4965192" y="13990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01</a:t>
            </a:r>
            <a:endParaRPr lang="en-US" sz="620" dirty="0"/>
          </a:p>
        </p:txBody>
      </p:sp>
      <p:sp>
        <p:nvSpPr>
          <p:cNvPr id="10" name="Text 7"/>
          <p:cNvSpPr/>
          <p:nvPr/>
        </p:nvSpPr>
        <p:spPr>
          <a:xfrm>
            <a:off x="4965192" y="1618488"/>
            <a:ext cx="1325880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PRODUCTION LINES</a:t>
            </a:r>
            <a:endParaRPr lang="en-US" sz="850" dirty="0"/>
          </a:p>
        </p:txBody>
      </p:sp>
      <p:sp>
        <p:nvSpPr>
          <p:cNvPr id="11" name="Text 8"/>
          <p:cNvSpPr/>
          <p:nvPr/>
        </p:nvSpPr>
        <p:spPr>
          <a:xfrm>
            <a:off x="6364224" y="1545336"/>
            <a:ext cx="1216152" cy="40233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2 AUTOMATIC LINES</a:t>
            </a:r>
            <a:endParaRPr lang="en-US" sz="660" dirty="0"/>
          </a:p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10 SEMI-AUTOMATIC LINES</a:t>
            </a:r>
            <a:endParaRPr lang="en-US" sz="660" dirty="0"/>
          </a:p>
        </p:txBody>
      </p:sp>
      <p:sp>
        <p:nvSpPr>
          <p:cNvPr id="12" name="Shape 9"/>
          <p:cNvSpPr/>
          <p:nvPr/>
        </p:nvSpPr>
        <p:spPr>
          <a:xfrm>
            <a:off x="8092440" y="1234440"/>
            <a:ext cx="2980944" cy="1097280"/>
          </a:xfrm>
          <a:prstGeom prst="roundRect">
            <a:avLst>
              <a:gd name="adj" fmla="val 5000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Text 10"/>
          <p:cNvSpPr/>
          <p:nvPr/>
        </p:nvSpPr>
        <p:spPr>
          <a:xfrm>
            <a:off x="8247888" y="139903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02</a:t>
            </a:r>
            <a:endParaRPr lang="en-US" sz="620" dirty="0"/>
          </a:p>
        </p:txBody>
      </p:sp>
      <p:sp>
        <p:nvSpPr>
          <p:cNvPr id="14" name="Text 11"/>
          <p:cNvSpPr/>
          <p:nvPr/>
        </p:nvSpPr>
        <p:spPr>
          <a:xfrm>
            <a:off x="8247888" y="1618488"/>
            <a:ext cx="1325880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WORKSHOP STANDARD</a:t>
            </a:r>
            <a:endParaRPr lang="en-US" sz="850" dirty="0"/>
          </a:p>
        </p:txBody>
      </p:sp>
      <p:sp>
        <p:nvSpPr>
          <p:cNvPr id="15" name="Text 12"/>
          <p:cNvSpPr/>
          <p:nvPr/>
        </p:nvSpPr>
        <p:spPr>
          <a:xfrm>
            <a:off x="9646920" y="1545336"/>
            <a:ext cx="1216152" cy="40233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GMP WORKSHOP</a:t>
            </a:r>
            <a:endParaRPr lang="en-US" sz="660" dirty="0"/>
          </a:p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100,000-CLASS CLEAN AREA</a:t>
            </a:r>
            <a:endParaRPr lang="en-US" sz="660" dirty="0"/>
          </a:p>
        </p:txBody>
      </p:sp>
      <p:sp>
        <p:nvSpPr>
          <p:cNvPr id="16" name="Shape 13"/>
          <p:cNvSpPr/>
          <p:nvPr/>
        </p:nvSpPr>
        <p:spPr>
          <a:xfrm>
            <a:off x="4809744" y="2651760"/>
            <a:ext cx="2980944" cy="1097280"/>
          </a:xfrm>
          <a:prstGeom prst="roundRect">
            <a:avLst>
              <a:gd name="adj" fmla="val 5000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Text 14"/>
          <p:cNvSpPr/>
          <p:nvPr/>
        </p:nvSpPr>
        <p:spPr>
          <a:xfrm>
            <a:off x="4965192" y="281635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03</a:t>
            </a:r>
            <a:endParaRPr lang="en-US" sz="620" dirty="0"/>
          </a:p>
        </p:txBody>
      </p:sp>
      <p:sp>
        <p:nvSpPr>
          <p:cNvPr id="18" name="Text 15"/>
          <p:cNvSpPr/>
          <p:nvPr/>
        </p:nvSpPr>
        <p:spPr>
          <a:xfrm>
            <a:off x="4965192" y="3035808"/>
            <a:ext cx="1325880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SAMPLE TIMELINE</a:t>
            </a:r>
            <a:endParaRPr lang="en-US" sz="850" dirty="0"/>
          </a:p>
        </p:txBody>
      </p:sp>
      <p:sp>
        <p:nvSpPr>
          <p:cNvPr id="19" name="Text 16"/>
          <p:cNvSpPr/>
          <p:nvPr/>
        </p:nvSpPr>
        <p:spPr>
          <a:xfrm>
            <a:off x="6364224" y="2962656"/>
            <a:ext cx="1216152" cy="40233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USUALLY 3–7</a:t>
            </a:r>
            <a:endParaRPr lang="en-US" sz="660" dirty="0"/>
          </a:p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WORKING DAYS</a:t>
            </a:r>
            <a:endParaRPr lang="en-US" sz="660" dirty="0"/>
          </a:p>
        </p:txBody>
      </p:sp>
      <p:sp>
        <p:nvSpPr>
          <p:cNvPr id="20" name="Shape 17"/>
          <p:cNvSpPr/>
          <p:nvPr/>
        </p:nvSpPr>
        <p:spPr>
          <a:xfrm>
            <a:off x="8092440" y="2651760"/>
            <a:ext cx="2980944" cy="1097280"/>
          </a:xfrm>
          <a:prstGeom prst="roundRect">
            <a:avLst>
              <a:gd name="adj" fmla="val 5000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1" name="Text 18"/>
          <p:cNvSpPr/>
          <p:nvPr/>
        </p:nvSpPr>
        <p:spPr>
          <a:xfrm>
            <a:off x="8247888" y="281635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04</a:t>
            </a:r>
            <a:endParaRPr lang="en-US" sz="620" dirty="0"/>
          </a:p>
        </p:txBody>
      </p:sp>
      <p:sp>
        <p:nvSpPr>
          <p:cNvPr id="22" name="Text 19"/>
          <p:cNvSpPr/>
          <p:nvPr/>
        </p:nvSpPr>
        <p:spPr>
          <a:xfrm>
            <a:off x="8247888" y="3035808"/>
            <a:ext cx="1325880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MOQ FLEXIBILITY</a:t>
            </a:r>
            <a:endParaRPr lang="en-US" sz="850" dirty="0"/>
          </a:p>
        </p:txBody>
      </p:sp>
      <p:sp>
        <p:nvSpPr>
          <p:cNvPr id="23" name="Text 20"/>
          <p:cNvSpPr/>
          <p:nvPr/>
        </p:nvSpPr>
        <p:spPr>
          <a:xfrm>
            <a:off x="9646920" y="2962656"/>
            <a:ext cx="1216152" cy="40233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ABOUT 500 PCS / SKU</a:t>
            </a:r>
            <a:endParaRPr lang="en-US" sz="660" dirty="0"/>
          </a:p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WITH EXISTING PACKAGING</a:t>
            </a:r>
            <a:endParaRPr lang="en-US" sz="660" dirty="0"/>
          </a:p>
        </p:txBody>
      </p:sp>
      <p:sp>
        <p:nvSpPr>
          <p:cNvPr id="24" name="Shape 21"/>
          <p:cNvSpPr/>
          <p:nvPr/>
        </p:nvSpPr>
        <p:spPr>
          <a:xfrm>
            <a:off x="4809744" y="4069080"/>
            <a:ext cx="2980944" cy="1097280"/>
          </a:xfrm>
          <a:prstGeom prst="roundRect">
            <a:avLst>
              <a:gd name="adj" fmla="val 5000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5" name="Text 22"/>
          <p:cNvSpPr/>
          <p:nvPr/>
        </p:nvSpPr>
        <p:spPr>
          <a:xfrm>
            <a:off x="4965192" y="423367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05</a:t>
            </a:r>
            <a:endParaRPr lang="en-US" sz="620" dirty="0"/>
          </a:p>
        </p:txBody>
      </p:sp>
      <p:sp>
        <p:nvSpPr>
          <p:cNvPr id="26" name="Text 23"/>
          <p:cNvSpPr/>
          <p:nvPr/>
        </p:nvSpPr>
        <p:spPr>
          <a:xfrm>
            <a:off x="4965192" y="4453128"/>
            <a:ext cx="1325880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LEAD TIME</a:t>
            </a:r>
            <a:endParaRPr lang="en-US" sz="850" dirty="0"/>
          </a:p>
        </p:txBody>
      </p:sp>
      <p:sp>
        <p:nvSpPr>
          <p:cNvPr id="27" name="Text 24"/>
          <p:cNvSpPr/>
          <p:nvPr/>
        </p:nvSpPr>
        <p:spPr>
          <a:xfrm>
            <a:off x="6364224" y="4379976"/>
            <a:ext cx="1216152" cy="40233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NEW PACKAGING PROJECTS</a:t>
            </a:r>
            <a:endParaRPr lang="en-US" sz="660" dirty="0"/>
          </a:p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USUALLY 25–35 DAYS</a:t>
            </a:r>
            <a:endParaRPr lang="en-US" sz="660" dirty="0"/>
          </a:p>
        </p:txBody>
      </p:sp>
      <p:sp>
        <p:nvSpPr>
          <p:cNvPr id="28" name="Shape 25"/>
          <p:cNvSpPr/>
          <p:nvPr/>
        </p:nvSpPr>
        <p:spPr>
          <a:xfrm>
            <a:off x="8092440" y="4069080"/>
            <a:ext cx="2980944" cy="1097280"/>
          </a:xfrm>
          <a:prstGeom prst="roundRect">
            <a:avLst>
              <a:gd name="adj" fmla="val 5000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9" name="Text 26"/>
          <p:cNvSpPr/>
          <p:nvPr/>
        </p:nvSpPr>
        <p:spPr>
          <a:xfrm>
            <a:off x="8247888" y="4233672"/>
            <a:ext cx="310896" cy="73152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2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06</a:t>
            </a:r>
            <a:endParaRPr lang="en-US" sz="620" dirty="0"/>
          </a:p>
        </p:txBody>
      </p:sp>
      <p:sp>
        <p:nvSpPr>
          <p:cNvPr id="30" name="Text 27"/>
          <p:cNvSpPr/>
          <p:nvPr/>
        </p:nvSpPr>
        <p:spPr>
          <a:xfrm>
            <a:off x="8247888" y="4453128"/>
            <a:ext cx="1325880" cy="14630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8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PAYMENT TERMS</a:t>
            </a:r>
            <a:endParaRPr lang="en-US" sz="850" dirty="0"/>
          </a:p>
        </p:txBody>
      </p:sp>
      <p:sp>
        <p:nvSpPr>
          <p:cNvPr id="31" name="Text 28"/>
          <p:cNvSpPr/>
          <p:nvPr/>
        </p:nvSpPr>
        <p:spPr>
          <a:xfrm>
            <a:off x="9646920" y="4379976"/>
            <a:ext cx="1216152" cy="402336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COMMONLY DISCUSSED</a:t>
            </a:r>
            <a:endParaRPr lang="en-US" sz="660" dirty="0"/>
          </a:p>
          <a:p>
            <a:pPr marL="0" indent="0" algn="l">
              <a:buNone/>
            </a:pPr>
            <a:r>
              <a:rPr lang="en-US" sz="66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BY PROJECT STAGE</a:t>
            </a:r>
            <a:endParaRPr lang="en-US" sz="660" dirty="0"/>
          </a:p>
        </p:txBody>
      </p:sp>
      <p:sp>
        <p:nvSpPr>
          <p:cNvPr id="32" name="Shape 29"/>
          <p:cNvSpPr/>
          <p:nvPr/>
        </p:nvSpPr>
        <p:spPr>
          <a:xfrm>
            <a:off x="548640" y="5879592"/>
            <a:ext cx="11082528" cy="420624"/>
          </a:xfrm>
          <a:prstGeom prst="roundRect">
            <a:avLst>
              <a:gd name="adj" fmla="val 13043"/>
            </a:avLst>
          </a:prstGeom>
          <a:solidFill>
            <a:srgbClr val="F1EBD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3" name="Text 30"/>
          <p:cNvSpPr/>
          <p:nvPr/>
        </p:nvSpPr>
        <p:spPr>
          <a:xfrm>
            <a:off x="822960" y="6025896"/>
            <a:ext cx="1051560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THE KEY MESSAGE HERE IS NOT ONLY CAPACITY, BUT ALSO EXECUTION SPEED, MOQ FLEXIBILITY AND DELIVERY RHYTHM.</a:t>
            </a:r>
            <a:endParaRPr lang="en-US" sz="670" dirty="0"/>
          </a:p>
        </p:txBody>
      </p:sp>
      <p:sp>
        <p:nvSpPr>
          <p:cNvPr id="34" name="Text 3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4</a:t>
            </a:r>
            <a:endParaRPr lang="en-US" sz="780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"/>
          <a:srcRect t="18775" b="12059"/>
          <a:stretch>
            <a:fillRect/>
          </a:stretch>
        </p:blipFill>
        <p:spPr>
          <a:xfrm>
            <a:off x="412115" y="1188720"/>
            <a:ext cx="4095750" cy="4479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rcRect r="14634"/>
          <a:stretch>
            <a:fillRect/>
          </a:stretch>
        </p:blipFill>
        <p:spPr>
          <a:xfrm>
            <a:off x="3429000" y="3205480"/>
            <a:ext cx="3044825" cy="1974850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FACTORY INTERIOR GALLERY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More internal factory visuals to strengthen trust and perceived capability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pic>
        <p:nvPicPr>
          <p:cNvPr id="7" name="Image 0" descr="/mnt/data/实验室5.jpg"/>
          <p:cNvPicPr>
            <a:picLocks noChangeAspect="1"/>
          </p:cNvPicPr>
          <p:nvPr/>
        </p:nvPicPr>
        <p:blipFill>
          <a:blip r:embed="rId2"/>
          <a:srcRect t="8974" b="8974"/>
          <a:stretch>
            <a:fillRect/>
          </a:stretch>
        </p:blipFill>
        <p:spPr>
          <a:xfrm>
            <a:off x="548640" y="1143000"/>
            <a:ext cx="3566160" cy="1828800"/>
          </a:xfrm>
          <a:prstGeom prst="rect">
            <a:avLst/>
          </a:prstGeom>
        </p:spPr>
      </p:pic>
      <p:pic>
        <p:nvPicPr>
          <p:cNvPr id="8" name="Image 1" descr="/mnt/data/质检2.jpg"/>
          <p:cNvPicPr>
            <a:picLocks noChangeAspect="1"/>
          </p:cNvPicPr>
          <p:nvPr/>
        </p:nvPicPr>
        <p:blipFill>
          <a:blip r:embed="rId3"/>
          <a:srcRect l="9375" r="9375"/>
          <a:stretch>
            <a:fillRect/>
          </a:stretch>
        </p:blipFill>
        <p:spPr>
          <a:xfrm>
            <a:off x="4251960" y="1143000"/>
            <a:ext cx="2377440" cy="1828800"/>
          </a:xfrm>
          <a:prstGeom prst="rect">
            <a:avLst/>
          </a:prstGeom>
        </p:spPr>
      </p:pic>
      <p:pic>
        <p:nvPicPr>
          <p:cNvPr id="9" name="Image 2" descr="/mnt/data/灌装区1.jpg"/>
          <p:cNvPicPr>
            <a:picLocks noChangeAspect="1"/>
          </p:cNvPicPr>
          <p:nvPr/>
        </p:nvPicPr>
        <p:blipFill>
          <a:blip r:embed="rId4"/>
          <a:srcRect t="20093" b="20093"/>
          <a:stretch>
            <a:fillRect/>
          </a:stretch>
        </p:blipFill>
        <p:spPr>
          <a:xfrm>
            <a:off x="6766560" y="1143000"/>
            <a:ext cx="4892040" cy="1828800"/>
          </a:xfrm>
          <a:prstGeom prst="rect">
            <a:avLst/>
          </a:prstGeom>
        </p:spPr>
      </p:pic>
      <p:pic>
        <p:nvPicPr>
          <p:cNvPr id="10" name="Image 3" descr="/mnt/data/灌装区4.jpg"/>
          <p:cNvPicPr>
            <a:picLocks noChangeAspect="1"/>
          </p:cNvPicPr>
          <p:nvPr/>
        </p:nvPicPr>
        <p:blipFill>
          <a:blip r:embed="rId5"/>
          <a:srcRect l="6395" r="6395"/>
          <a:stretch>
            <a:fillRect/>
          </a:stretch>
        </p:blipFill>
        <p:spPr>
          <a:xfrm>
            <a:off x="548640" y="3200400"/>
            <a:ext cx="2743200" cy="1965960"/>
          </a:xfrm>
          <a:prstGeom prst="rect">
            <a:avLst/>
          </a:prstGeom>
        </p:spPr>
      </p:pic>
      <p:pic>
        <p:nvPicPr>
          <p:cNvPr id="12" name="Image 5" descr="/mnt/data/灌装区5.jpg"/>
          <p:cNvPicPr>
            <a:picLocks noChangeAspect="1"/>
          </p:cNvPicPr>
          <p:nvPr/>
        </p:nvPicPr>
        <p:blipFill>
          <a:blip r:embed="rId6"/>
          <a:srcRect t="17238" b="17238"/>
          <a:stretch>
            <a:fillRect/>
          </a:stretch>
        </p:blipFill>
        <p:spPr>
          <a:xfrm>
            <a:off x="6858000" y="3200400"/>
            <a:ext cx="4800600" cy="196596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694944" y="1261872"/>
            <a:ext cx="1188720" cy="10972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6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LAB</a:t>
            </a:r>
            <a:endParaRPr lang="en-US" sz="660" dirty="0"/>
          </a:p>
        </p:txBody>
      </p:sp>
      <p:sp>
        <p:nvSpPr>
          <p:cNvPr id="14" name="Text 6"/>
          <p:cNvSpPr/>
          <p:nvPr/>
        </p:nvSpPr>
        <p:spPr>
          <a:xfrm>
            <a:off x="4389120" y="1261872"/>
            <a:ext cx="1188720" cy="10972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6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QC</a:t>
            </a:r>
            <a:endParaRPr lang="en-US" sz="660" dirty="0"/>
          </a:p>
        </p:txBody>
      </p:sp>
      <p:sp>
        <p:nvSpPr>
          <p:cNvPr id="15" name="Text 7"/>
          <p:cNvSpPr/>
          <p:nvPr/>
        </p:nvSpPr>
        <p:spPr>
          <a:xfrm>
            <a:off x="6967728" y="1261872"/>
            <a:ext cx="1188720" cy="10972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6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FILLING AREA</a:t>
            </a:r>
            <a:endParaRPr lang="en-US" sz="660" dirty="0"/>
          </a:p>
        </p:txBody>
      </p:sp>
      <p:sp>
        <p:nvSpPr>
          <p:cNvPr id="16" name="Text 8"/>
          <p:cNvSpPr/>
          <p:nvPr/>
        </p:nvSpPr>
        <p:spPr>
          <a:xfrm>
            <a:off x="694944" y="3319272"/>
            <a:ext cx="1188720" cy="10972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6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PRODUCTION</a:t>
            </a:r>
            <a:endParaRPr lang="en-US" sz="660" dirty="0"/>
          </a:p>
        </p:txBody>
      </p:sp>
      <p:sp>
        <p:nvSpPr>
          <p:cNvPr id="17" name="Text 9"/>
          <p:cNvSpPr/>
          <p:nvPr/>
        </p:nvSpPr>
        <p:spPr>
          <a:xfrm>
            <a:off x="3621024" y="3319272"/>
            <a:ext cx="1188720" cy="10972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6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WORKSHOP</a:t>
            </a:r>
            <a:endParaRPr lang="en-US" sz="660" dirty="0"/>
          </a:p>
        </p:txBody>
      </p:sp>
      <p:sp>
        <p:nvSpPr>
          <p:cNvPr id="18" name="Text 10"/>
          <p:cNvSpPr/>
          <p:nvPr/>
        </p:nvSpPr>
        <p:spPr>
          <a:xfrm>
            <a:off x="7059168" y="3319272"/>
            <a:ext cx="1188720" cy="10972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66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CLEAN ROOM</a:t>
            </a:r>
            <a:endParaRPr lang="en-US" sz="660" dirty="0"/>
          </a:p>
        </p:txBody>
      </p:sp>
      <p:sp>
        <p:nvSpPr>
          <p:cNvPr id="19" name="Text 1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5</a:t>
            </a:r>
            <a:endParaRPr lang="en-US" sz="78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R&amp;D AND QC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Development, verification and refinement are part of the same workflow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48640" y="1170432"/>
            <a:ext cx="4315968" cy="4553712"/>
          </a:xfrm>
          <a:prstGeom prst="roundRect">
            <a:avLst>
              <a:gd name="adj" fmla="val 1271"/>
            </a:avLst>
          </a:prstGeom>
          <a:solidFill>
            <a:srgbClr val="FCFAF5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841248" y="1444752"/>
            <a:ext cx="2011680" cy="164592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109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HOW WE SUPPORT DEVELOPMENT</a:t>
            </a:r>
            <a:endParaRPr lang="en-US" sz="1090" dirty="0"/>
          </a:p>
        </p:txBody>
      </p:sp>
      <p:sp>
        <p:nvSpPr>
          <p:cNvPr id="9" name="Text 7"/>
          <p:cNvSpPr/>
          <p:nvPr/>
        </p:nvSpPr>
        <p:spPr>
          <a:xfrm>
            <a:off x="868680" y="1828800"/>
            <a:ext cx="3657600" cy="1783080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 marL="0" indent="0">
              <a:buNone/>
            </a:pPr>
            <a:r>
              <a:rPr lang="en-US" sz="7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Formula direction can be discussed by target market, budget and category positioning.</a:t>
            </a:r>
            <a:endParaRPr lang="en-US" sz="790" dirty="0"/>
          </a:p>
          <a:p>
            <a:pPr marL="0" indent="0">
              <a:buNone/>
            </a:pPr>
            <a:r>
              <a:rPr lang="en-US" sz="7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Existing mature formulas and adjusted samples can both be used for faster project movement.</a:t>
            </a:r>
            <a:endParaRPr lang="en-US" sz="790" dirty="0"/>
          </a:p>
          <a:p>
            <a:pPr marL="0" indent="0">
              <a:buNone/>
            </a:pPr>
            <a:r>
              <a:rPr lang="en-US" sz="7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Texture, fragrance, appearance, filling compatibility and label matching are considered together.</a:t>
            </a:r>
            <a:endParaRPr lang="en-US" sz="790" dirty="0"/>
          </a:p>
          <a:p>
            <a:pPr marL="0" indent="0">
              <a:buNone/>
            </a:pPr>
            <a:r>
              <a:rPr lang="en-US" sz="790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• Suitable for early-stage testing, launch preparation and repeat-order optimization.</a:t>
            </a:r>
            <a:endParaRPr lang="en-US" sz="790" dirty="0"/>
          </a:p>
        </p:txBody>
      </p:sp>
      <p:sp>
        <p:nvSpPr>
          <p:cNvPr id="10" name="Shape 8"/>
          <p:cNvSpPr/>
          <p:nvPr/>
        </p:nvSpPr>
        <p:spPr>
          <a:xfrm>
            <a:off x="841248" y="4315968"/>
            <a:ext cx="3703320" cy="1078992"/>
          </a:xfrm>
          <a:prstGeom prst="roundRect">
            <a:avLst>
              <a:gd name="adj" fmla="val 5085"/>
            </a:avLst>
          </a:prstGeom>
          <a:solidFill>
            <a:srgbClr val="F3EEE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1024128" y="4526280"/>
            <a:ext cx="1325880" cy="10972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71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WEBSITE MESSAGE</a:t>
            </a:r>
            <a:endParaRPr lang="en-US" sz="710" dirty="0"/>
          </a:p>
        </p:txBody>
      </p:sp>
      <p:sp>
        <p:nvSpPr>
          <p:cNvPr id="12" name="Text 10"/>
          <p:cNvSpPr/>
          <p:nvPr/>
        </p:nvSpPr>
        <p:spPr>
          <a:xfrm>
            <a:off x="1024128" y="4736592"/>
            <a:ext cx="3246120" cy="420624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6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R&amp;D, QC and sampling are connected in one execution chain, helping brands move from concept to workable samples faster.</a:t>
            </a:r>
            <a:endParaRPr lang="en-US" sz="660" dirty="0"/>
          </a:p>
        </p:txBody>
      </p:sp>
      <p:pic>
        <p:nvPicPr>
          <p:cNvPr id="13" name="Image 0" descr="/mnt/data/实验室5.jpg"/>
          <p:cNvPicPr>
            <a:picLocks noChangeAspect="1"/>
          </p:cNvPicPr>
          <p:nvPr/>
        </p:nvPicPr>
        <p:blipFill>
          <a:blip r:embed="rId1"/>
          <a:srcRect l="4955" r="4955"/>
          <a:stretch>
            <a:fillRect/>
          </a:stretch>
        </p:blipFill>
        <p:spPr>
          <a:xfrm>
            <a:off x="5212080" y="1188720"/>
            <a:ext cx="2926080" cy="2029968"/>
          </a:xfrm>
          <a:prstGeom prst="rect">
            <a:avLst/>
          </a:prstGeom>
        </p:spPr>
      </p:pic>
      <p:pic>
        <p:nvPicPr>
          <p:cNvPr id="14" name="Image 1" descr="/mnt/data/质检2.jpg"/>
          <p:cNvPicPr>
            <a:picLocks noChangeAspect="1"/>
          </p:cNvPicPr>
          <p:nvPr/>
        </p:nvPicPr>
        <p:blipFill>
          <a:blip r:embed="rId2"/>
          <a:srcRect l="6363" r="6363"/>
          <a:stretch>
            <a:fillRect/>
          </a:stretch>
        </p:blipFill>
        <p:spPr>
          <a:xfrm>
            <a:off x="8275320" y="1188720"/>
            <a:ext cx="2834640" cy="2029968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6</a:t>
            </a:r>
            <a:endParaRPr lang="en-US" sz="78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-11" t="11660" r="11" b="2729"/>
          <a:stretch>
            <a:fillRect/>
          </a:stretch>
        </p:blipFill>
        <p:spPr>
          <a:xfrm>
            <a:off x="5212715" y="3313430"/>
            <a:ext cx="5897245" cy="24104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SUPPLY CHAIN AND WAREHOUSE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Factory coordination is not only about making products, but also about moving projects forward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548640" y="1325880"/>
            <a:ext cx="1371600" cy="713232"/>
          </a:xfrm>
          <a:prstGeom prst="roundRect">
            <a:avLst>
              <a:gd name="adj" fmla="val 7692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6"/>
          <p:cNvSpPr/>
          <p:nvPr/>
        </p:nvSpPr>
        <p:spPr>
          <a:xfrm>
            <a:off x="640080" y="1463040"/>
            <a:ext cx="164592" cy="6400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58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1</a:t>
            </a:r>
            <a:endParaRPr lang="en-US" sz="580" dirty="0"/>
          </a:p>
        </p:txBody>
      </p:sp>
      <p:sp>
        <p:nvSpPr>
          <p:cNvPr id="9" name="Text 7"/>
          <p:cNvSpPr/>
          <p:nvPr/>
        </p:nvSpPr>
        <p:spPr>
          <a:xfrm>
            <a:off x="676656" y="1764792"/>
            <a:ext cx="1115568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BRIEF</a:t>
            </a:r>
            <a:endParaRPr lang="en-US" sz="720" dirty="0"/>
          </a:p>
        </p:txBody>
      </p:sp>
      <p:sp>
        <p:nvSpPr>
          <p:cNvPr id="10" name="Shape 8"/>
          <p:cNvSpPr/>
          <p:nvPr/>
        </p:nvSpPr>
        <p:spPr>
          <a:xfrm>
            <a:off x="2185416" y="1325880"/>
            <a:ext cx="1371600" cy="713232"/>
          </a:xfrm>
          <a:prstGeom prst="roundRect">
            <a:avLst>
              <a:gd name="adj" fmla="val 7692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Text 9"/>
          <p:cNvSpPr/>
          <p:nvPr/>
        </p:nvSpPr>
        <p:spPr>
          <a:xfrm>
            <a:off x="2276856" y="1463040"/>
            <a:ext cx="164592" cy="6400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58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2</a:t>
            </a:r>
            <a:endParaRPr lang="en-US" sz="580" dirty="0"/>
          </a:p>
        </p:txBody>
      </p:sp>
      <p:sp>
        <p:nvSpPr>
          <p:cNvPr id="12" name="Text 10"/>
          <p:cNvSpPr/>
          <p:nvPr/>
        </p:nvSpPr>
        <p:spPr>
          <a:xfrm>
            <a:off x="2313432" y="1764792"/>
            <a:ext cx="1115568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FORMULA</a:t>
            </a:r>
            <a:endParaRPr lang="en-US" sz="720" dirty="0"/>
          </a:p>
        </p:txBody>
      </p:sp>
      <p:sp>
        <p:nvSpPr>
          <p:cNvPr id="13" name="Shape 11"/>
          <p:cNvSpPr/>
          <p:nvPr/>
        </p:nvSpPr>
        <p:spPr>
          <a:xfrm>
            <a:off x="3822192" y="1325880"/>
            <a:ext cx="1371600" cy="713232"/>
          </a:xfrm>
          <a:prstGeom prst="roundRect">
            <a:avLst>
              <a:gd name="adj" fmla="val 7692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3913632" y="1463040"/>
            <a:ext cx="164592" cy="6400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58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3</a:t>
            </a:r>
            <a:endParaRPr lang="en-US" sz="580" dirty="0"/>
          </a:p>
        </p:txBody>
      </p:sp>
      <p:sp>
        <p:nvSpPr>
          <p:cNvPr id="15" name="Text 13"/>
          <p:cNvSpPr/>
          <p:nvPr/>
        </p:nvSpPr>
        <p:spPr>
          <a:xfrm>
            <a:off x="3950208" y="1764792"/>
            <a:ext cx="1115568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PACKAGING</a:t>
            </a:r>
            <a:endParaRPr lang="en-US" sz="720" dirty="0"/>
          </a:p>
        </p:txBody>
      </p:sp>
      <p:sp>
        <p:nvSpPr>
          <p:cNvPr id="16" name="Shape 14"/>
          <p:cNvSpPr/>
          <p:nvPr/>
        </p:nvSpPr>
        <p:spPr>
          <a:xfrm>
            <a:off x="5458968" y="1325880"/>
            <a:ext cx="1371600" cy="713232"/>
          </a:xfrm>
          <a:prstGeom prst="roundRect">
            <a:avLst>
              <a:gd name="adj" fmla="val 7692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Text 15"/>
          <p:cNvSpPr/>
          <p:nvPr/>
        </p:nvSpPr>
        <p:spPr>
          <a:xfrm>
            <a:off x="5550408" y="1463040"/>
            <a:ext cx="164592" cy="6400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58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4</a:t>
            </a:r>
            <a:endParaRPr lang="en-US" sz="580" dirty="0"/>
          </a:p>
        </p:txBody>
      </p:sp>
      <p:sp>
        <p:nvSpPr>
          <p:cNvPr id="18" name="Text 16"/>
          <p:cNvSpPr/>
          <p:nvPr/>
        </p:nvSpPr>
        <p:spPr>
          <a:xfrm>
            <a:off x="5586984" y="1764792"/>
            <a:ext cx="1115568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ARTWORK</a:t>
            </a:r>
            <a:endParaRPr lang="en-US" sz="720" dirty="0"/>
          </a:p>
        </p:txBody>
      </p:sp>
      <p:sp>
        <p:nvSpPr>
          <p:cNvPr id="19" name="Shape 17"/>
          <p:cNvSpPr/>
          <p:nvPr/>
        </p:nvSpPr>
        <p:spPr>
          <a:xfrm>
            <a:off x="7095744" y="1325880"/>
            <a:ext cx="1371600" cy="713232"/>
          </a:xfrm>
          <a:prstGeom prst="roundRect">
            <a:avLst>
              <a:gd name="adj" fmla="val 7692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0" name="Text 18"/>
          <p:cNvSpPr/>
          <p:nvPr/>
        </p:nvSpPr>
        <p:spPr>
          <a:xfrm>
            <a:off x="7187184" y="1463040"/>
            <a:ext cx="164592" cy="6400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58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5</a:t>
            </a:r>
            <a:endParaRPr lang="en-US" sz="580" dirty="0"/>
          </a:p>
        </p:txBody>
      </p:sp>
      <p:sp>
        <p:nvSpPr>
          <p:cNvPr id="21" name="Text 19"/>
          <p:cNvSpPr/>
          <p:nvPr/>
        </p:nvSpPr>
        <p:spPr>
          <a:xfrm>
            <a:off x="7223760" y="1764792"/>
            <a:ext cx="1115568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PRODUCTION</a:t>
            </a:r>
            <a:endParaRPr lang="en-US" sz="720" dirty="0"/>
          </a:p>
        </p:txBody>
      </p:sp>
      <p:sp>
        <p:nvSpPr>
          <p:cNvPr id="22" name="Shape 20"/>
          <p:cNvSpPr/>
          <p:nvPr/>
        </p:nvSpPr>
        <p:spPr>
          <a:xfrm>
            <a:off x="8732520" y="1325880"/>
            <a:ext cx="1371600" cy="713232"/>
          </a:xfrm>
          <a:prstGeom prst="roundRect">
            <a:avLst>
              <a:gd name="adj" fmla="val 7692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3" name="Text 21"/>
          <p:cNvSpPr/>
          <p:nvPr/>
        </p:nvSpPr>
        <p:spPr>
          <a:xfrm>
            <a:off x="8823960" y="1463040"/>
            <a:ext cx="164592" cy="6400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58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6</a:t>
            </a:r>
            <a:endParaRPr lang="en-US" sz="580" dirty="0"/>
          </a:p>
        </p:txBody>
      </p:sp>
      <p:sp>
        <p:nvSpPr>
          <p:cNvPr id="24" name="Text 22"/>
          <p:cNvSpPr/>
          <p:nvPr/>
        </p:nvSpPr>
        <p:spPr>
          <a:xfrm>
            <a:off x="8860536" y="1764792"/>
            <a:ext cx="1115568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DOCUMENTS</a:t>
            </a:r>
            <a:endParaRPr lang="en-US" sz="720" dirty="0"/>
          </a:p>
        </p:txBody>
      </p:sp>
      <p:sp>
        <p:nvSpPr>
          <p:cNvPr id="25" name="Shape 23"/>
          <p:cNvSpPr/>
          <p:nvPr/>
        </p:nvSpPr>
        <p:spPr>
          <a:xfrm>
            <a:off x="10369296" y="1325880"/>
            <a:ext cx="1371600" cy="713232"/>
          </a:xfrm>
          <a:prstGeom prst="roundRect">
            <a:avLst>
              <a:gd name="adj" fmla="val 7692"/>
            </a:avLst>
          </a:prstGeom>
          <a:solidFill>
            <a:srgbClr val="FBF6E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6" name="Text 24"/>
          <p:cNvSpPr/>
          <p:nvPr/>
        </p:nvSpPr>
        <p:spPr>
          <a:xfrm>
            <a:off x="10460736" y="1463040"/>
            <a:ext cx="164592" cy="64008"/>
          </a:xfrm>
          <a:prstGeom prst="rect">
            <a:avLst/>
          </a:prstGeom>
          <a:noFill/>
        </p:spPr>
        <p:txBody>
          <a:bodyPr wrap="square" lIns="254" tIns="254" rIns="254" bIns="254" rtlCol="0" anchor="ctr"/>
          <a:lstStyle/>
          <a:p>
            <a:pPr marL="0" indent="0">
              <a:buNone/>
            </a:pPr>
            <a:r>
              <a:rPr lang="en-US" sz="580" b="1" dirty="0">
                <a:solidFill>
                  <a:srgbClr val="C89A42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7</a:t>
            </a:r>
            <a:endParaRPr lang="en-US" sz="580" dirty="0"/>
          </a:p>
        </p:txBody>
      </p:sp>
      <p:sp>
        <p:nvSpPr>
          <p:cNvPr id="27" name="Text 25"/>
          <p:cNvSpPr/>
          <p:nvPr/>
        </p:nvSpPr>
        <p:spPr>
          <a:xfrm>
            <a:off x="10497312" y="1764792"/>
            <a:ext cx="1115568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72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SHIPMENT</a:t>
            </a:r>
            <a:endParaRPr lang="en-US" sz="720" dirty="0"/>
          </a:p>
        </p:txBody>
      </p:sp>
      <p:pic>
        <p:nvPicPr>
          <p:cNvPr id="28" name="Image 0" descr="/mnt/data/物流区1.JPG"/>
          <p:cNvPicPr>
            <a:picLocks noChangeAspect="1"/>
          </p:cNvPicPr>
          <p:nvPr/>
        </p:nvPicPr>
        <p:blipFill>
          <a:blip r:embed="rId1"/>
          <a:srcRect t="27431" b="27431"/>
          <a:stretch>
            <a:fillRect/>
          </a:stretch>
        </p:blipFill>
        <p:spPr>
          <a:xfrm>
            <a:off x="548640" y="2331720"/>
            <a:ext cx="3703320" cy="2971800"/>
          </a:xfrm>
          <a:prstGeom prst="rect">
            <a:avLst/>
          </a:prstGeom>
        </p:spPr>
      </p:pic>
      <p:pic>
        <p:nvPicPr>
          <p:cNvPr id="29" name="Image 1" descr="/mnt/data/装货区1.JPG"/>
          <p:cNvPicPr>
            <a:picLocks noChangeAspect="1"/>
          </p:cNvPicPr>
          <p:nvPr/>
        </p:nvPicPr>
        <p:blipFill>
          <a:blip r:embed="rId2"/>
          <a:srcRect t="25296" b="25296"/>
          <a:stretch>
            <a:fillRect/>
          </a:stretch>
        </p:blipFill>
        <p:spPr>
          <a:xfrm>
            <a:off x="4434840" y="2331720"/>
            <a:ext cx="3383280" cy="2971800"/>
          </a:xfrm>
          <a:prstGeom prst="rect">
            <a:avLst/>
          </a:prstGeom>
        </p:spPr>
      </p:pic>
      <p:pic>
        <p:nvPicPr>
          <p:cNvPr id="30" name="Image 2" descr="/mnt/data/工厂3.jpg"/>
          <p:cNvPicPr>
            <a:picLocks noChangeAspect="1"/>
          </p:cNvPicPr>
          <p:nvPr/>
        </p:nvPicPr>
        <p:blipFill>
          <a:blip r:embed="rId3"/>
          <a:srcRect l="4432" r="4432"/>
          <a:stretch>
            <a:fillRect/>
          </a:stretch>
        </p:blipFill>
        <p:spPr>
          <a:xfrm>
            <a:off x="8001000" y="2331720"/>
            <a:ext cx="3611880" cy="2971800"/>
          </a:xfrm>
          <a:prstGeom prst="rect">
            <a:avLst/>
          </a:prstGeom>
        </p:spPr>
      </p:pic>
      <p:sp>
        <p:nvSpPr>
          <p:cNvPr id="31" name="Text 26"/>
          <p:cNvSpPr/>
          <p:nvPr/>
        </p:nvSpPr>
        <p:spPr>
          <a:xfrm>
            <a:off x="685800" y="5010912"/>
            <a:ext cx="1554480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2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RAW MATERIALS AND STORAGE</a:t>
            </a:r>
            <a:endParaRPr lang="en-US" sz="620" dirty="0"/>
          </a:p>
        </p:txBody>
      </p:sp>
      <p:sp>
        <p:nvSpPr>
          <p:cNvPr id="32" name="Text 27"/>
          <p:cNvSpPr/>
          <p:nvPr/>
        </p:nvSpPr>
        <p:spPr>
          <a:xfrm>
            <a:off x="4572000" y="5010912"/>
            <a:ext cx="1234440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2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LOADING AND DISPATCH</a:t>
            </a:r>
            <a:endParaRPr lang="en-US" sz="620" dirty="0"/>
          </a:p>
        </p:txBody>
      </p:sp>
      <p:sp>
        <p:nvSpPr>
          <p:cNvPr id="33" name="Text 28"/>
          <p:cNvSpPr/>
          <p:nvPr/>
        </p:nvSpPr>
        <p:spPr>
          <a:xfrm>
            <a:off x="8165592" y="5010912"/>
            <a:ext cx="1097280" cy="109728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>
              <a:buNone/>
            </a:pPr>
            <a:r>
              <a:rPr lang="en-US" sz="620" b="1" dirty="0">
                <a:solidFill>
                  <a:srgbClr val="FFFFFF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FACTORY BUILDING</a:t>
            </a:r>
            <a:endParaRPr lang="en-US" sz="620" dirty="0"/>
          </a:p>
        </p:txBody>
      </p:sp>
      <p:sp>
        <p:nvSpPr>
          <p:cNvPr id="34" name="Text 29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7</a:t>
            </a:r>
            <a:endParaRPr lang="en-US" sz="78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rcRect t="21531" b="6587"/>
          <a:stretch>
            <a:fillRect/>
          </a:stretch>
        </p:blipFill>
        <p:spPr>
          <a:xfrm>
            <a:off x="548640" y="1188720"/>
            <a:ext cx="5577205" cy="2217420"/>
          </a:xfrm>
          <a:prstGeom prst="rect">
            <a:avLst/>
          </a:prstGeom>
        </p:spPr>
      </p:pic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FILLING AND PRODUCTION FLOOR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Clearer workshop visuals help buyers believe in large-scale execution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pic>
        <p:nvPicPr>
          <p:cNvPr id="8" name="Image 1" descr="/mnt/data/灌装区4.jpg"/>
          <p:cNvPicPr>
            <a:picLocks noChangeAspect="1"/>
          </p:cNvPicPr>
          <p:nvPr/>
        </p:nvPicPr>
        <p:blipFill>
          <a:blip r:embed="rId2"/>
          <a:srcRect t="17179" b="17180"/>
          <a:stretch>
            <a:fillRect/>
          </a:stretch>
        </p:blipFill>
        <p:spPr>
          <a:xfrm>
            <a:off x="6291072" y="1188720"/>
            <a:ext cx="5349240" cy="2194560"/>
          </a:xfrm>
          <a:prstGeom prst="rect">
            <a:avLst/>
          </a:prstGeom>
        </p:spPr>
      </p:pic>
      <p:pic>
        <p:nvPicPr>
          <p:cNvPr id="9" name="Image 2" descr="/mnt/data/生产线1.JPG"/>
          <p:cNvPicPr>
            <a:picLocks noChangeAspect="1"/>
          </p:cNvPicPr>
          <p:nvPr/>
        </p:nvPicPr>
        <p:blipFill>
          <a:blip r:embed="rId3"/>
          <a:srcRect t="39626" b="39626"/>
          <a:stretch>
            <a:fillRect/>
          </a:stretch>
        </p:blipFill>
        <p:spPr>
          <a:xfrm>
            <a:off x="548640" y="3611880"/>
            <a:ext cx="5577840" cy="2057400"/>
          </a:xfrm>
          <a:prstGeom prst="rect">
            <a:avLst/>
          </a:prstGeom>
        </p:spPr>
      </p:pic>
      <p:pic>
        <p:nvPicPr>
          <p:cNvPr id="10" name="Image 3" descr="/mnt/data/灌装区1.jpg"/>
          <p:cNvPicPr>
            <a:picLocks noChangeAspect="1"/>
          </p:cNvPicPr>
          <p:nvPr/>
        </p:nvPicPr>
        <p:blipFill>
          <a:blip r:embed="rId4"/>
          <a:srcRect t="19231" b="19231"/>
          <a:stretch>
            <a:fillRect/>
          </a:stretch>
        </p:blipFill>
        <p:spPr>
          <a:xfrm>
            <a:off x="6291072" y="3611880"/>
            <a:ext cx="5349240" cy="2057400"/>
          </a:xfrm>
          <a:prstGeom prst="rect">
            <a:avLst/>
          </a:prstGeom>
        </p:spPr>
      </p:pic>
      <p:sp>
        <p:nvSpPr>
          <p:cNvPr id="11" name="Shape 5"/>
          <p:cNvSpPr/>
          <p:nvPr/>
        </p:nvSpPr>
        <p:spPr>
          <a:xfrm>
            <a:off x="713232" y="5806440"/>
            <a:ext cx="10972800" cy="384048"/>
          </a:xfrm>
          <a:prstGeom prst="roundRect">
            <a:avLst>
              <a:gd name="adj" fmla="val 14286"/>
            </a:avLst>
          </a:prstGeom>
          <a:solidFill>
            <a:srgbClr val="F1EBDD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Text 6"/>
          <p:cNvSpPr/>
          <p:nvPr/>
        </p:nvSpPr>
        <p:spPr>
          <a:xfrm>
            <a:off x="914400" y="5934456"/>
            <a:ext cx="1051560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6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BUYERS SHOULD SEE A CLOSED LOOP: EQUIPMENT, WORKERS, CLEAN ROOMS, FILLING, PACKING AND SHIPMENT.</a:t>
            </a:r>
            <a:endParaRPr lang="en-US" sz="660" dirty="0"/>
          </a:p>
        </p:txBody>
      </p:sp>
      <p:sp>
        <p:nvSpPr>
          <p:cNvPr id="13" name="Text 7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8</a:t>
            </a:r>
            <a:endParaRPr lang="en-US" sz="78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3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0D213A"/>
          </a:solidFill>
          <a:ln w="12700">
            <a:solidFill>
              <a:srgbClr val="0D213A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256032"/>
            <a:ext cx="960120" cy="21945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50" b="1" dirty="0">
                <a:solidFill>
                  <a:srgbClr val="0D21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QYONZ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7909560" y="256032"/>
            <a:ext cx="3794760" cy="237744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 algn="r">
              <a:buNone/>
            </a:pPr>
            <a:r>
              <a:rPr lang="en-US" sz="1650" b="1" dirty="0">
                <a:solidFill>
                  <a:srgbClr val="25303A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PRODUCT PORTFOLIO A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530352" y="621792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77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Selected visuals from existing products and category assets</a:t>
            </a:r>
            <a:endParaRPr lang="en-US" sz="770" dirty="0"/>
          </a:p>
        </p:txBody>
      </p:sp>
      <p:sp>
        <p:nvSpPr>
          <p:cNvPr id="6" name="Shape 4"/>
          <p:cNvSpPr/>
          <p:nvPr/>
        </p:nvSpPr>
        <p:spPr>
          <a:xfrm>
            <a:off x="411480" y="868680"/>
            <a:ext cx="11384280" cy="0"/>
          </a:xfrm>
          <a:prstGeom prst="line">
            <a:avLst/>
          </a:prstGeom>
          <a:noFill/>
          <a:ln w="15240">
            <a:solidFill>
              <a:srgbClr val="C89A42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685800" y="1234440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8" name="Image 0" descr="/mnt/data/extract_products/#U6d17#U62a4#U5957#U88c5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1660" y="1325880"/>
            <a:ext cx="950976" cy="950976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4480560" y="1234440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0" name="Image 1" descr="/mnt/data/extract_products/#U9762#U90e8#U7cbe#U534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420" y="1325880"/>
            <a:ext cx="950976" cy="950976"/>
          </a:xfrm>
          <a:prstGeom prst="rect">
            <a:avLst/>
          </a:prstGeom>
        </p:spPr>
      </p:pic>
      <p:sp>
        <p:nvSpPr>
          <p:cNvPr id="11" name="Shape 7"/>
          <p:cNvSpPr/>
          <p:nvPr/>
        </p:nvSpPr>
        <p:spPr>
          <a:xfrm>
            <a:off x="8275320" y="1234440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2" name="Image 2" descr="/mnt/data/extract_products/#U67d3#U53d1#U4ea7#U54c1#U7ec4#U54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180" y="1325880"/>
            <a:ext cx="950976" cy="950976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685800" y="2770632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4" name="Image 3" descr="/mnt/data/extract_products/#U9a6c#U9c81#U62c9#U6cb9 #U5957#U88c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660" y="2862072"/>
            <a:ext cx="950976" cy="950976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4480560" y="2770632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6" name="Image 4" descr="/mnt/data/extract_products/QY-1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420" y="2862072"/>
            <a:ext cx="950976" cy="950976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8275320" y="2770632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8" name="Image 5" descr="/mnt/data/extract_products/QY-1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0" y="2862072"/>
            <a:ext cx="950976" cy="950976"/>
          </a:xfrm>
          <a:prstGeom prst="rect">
            <a:avLst/>
          </a:prstGeom>
        </p:spPr>
      </p:pic>
      <p:sp>
        <p:nvSpPr>
          <p:cNvPr id="19" name="Shape 11"/>
          <p:cNvSpPr/>
          <p:nvPr/>
        </p:nvSpPr>
        <p:spPr>
          <a:xfrm>
            <a:off x="685800" y="4306824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0" name="Image 6" descr="/mnt/data/extract_products/QY-1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660" y="4398264"/>
            <a:ext cx="950976" cy="950976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4480560" y="4306824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2" name="Image 7" descr="/mnt/data/extract_products/CGB-12 #U767d#U5e95#U56f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6420" y="4398264"/>
            <a:ext cx="950976" cy="950976"/>
          </a:xfrm>
          <a:prstGeom prst="rect">
            <a:avLst/>
          </a:prstGeom>
        </p:spPr>
      </p:pic>
      <p:sp>
        <p:nvSpPr>
          <p:cNvPr id="23" name="Shape 13"/>
          <p:cNvSpPr/>
          <p:nvPr/>
        </p:nvSpPr>
        <p:spPr>
          <a:xfrm>
            <a:off x="8275320" y="4306824"/>
            <a:ext cx="3291840" cy="1298448"/>
          </a:xfrm>
          <a:prstGeom prst="roundRect">
            <a:avLst>
              <a:gd name="adj" fmla="val 4225"/>
            </a:avLst>
          </a:prstGeom>
          <a:solidFill>
            <a:srgbClr val="FFFFFF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4" name="Image 8" descr="/mnt/data/extract_products/CGB-138 #U767d#U5e95#U56f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1180" y="4398264"/>
            <a:ext cx="950976" cy="950976"/>
          </a:xfrm>
          <a:prstGeom prst="rect">
            <a:avLst/>
          </a:prstGeom>
        </p:spPr>
      </p:pic>
      <p:sp>
        <p:nvSpPr>
          <p:cNvPr id="25" name="Shape 14"/>
          <p:cNvSpPr/>
          <p:nvPr/>
        </p:nvSpPr>
        <p:spPr>
          <a:xfrm>
            <a:off x="685800" y="5989320"/>
            <a:ext cx="10972800" cy="347472"/>
          </a:xfrm>
          <a:prstGeom prst="roundRect">
            <a:avLst>
              <a:gd name="adj" fmla="val 15789"/>
            </a:avLst>
          </a:prstGeom>
          <a:solidFill>
            <a:srgbClr val="F3EEE4"/>
          </a:solidFill>
          <a:ln w="11430">
            <a:solidFill>
              <a:srgbClr val="E4D8C5"/>
            </a:solidFill>
            <a:prstDash val="solid"/>
          </a:ln>
          <a:effectLst>
            <a:outerShdw blurRad="12700" dist="5080" dir="27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6" name="Text 15"/>
          <p:cNvSpPr/>
          <p:nvPr/>
        </p:nvSpPr>
        <p:spPr>
          <a:xfrm>
            <a:off x="896112" y="6108192"/>
            <a:ext cx="10515600" cy="91440"/>
          </a:xfrm>
          <a:prstGeom prst="rect">
            <a:avLst/>
          </a:prstGeom>
          <a:noFill/>
        </p:spPr>
        <p:txBody>
          <a:bodyPr wrap="square" lIns="254" tIns="254" rIns="254" bIns="254" rtlCol="0" anchor="ctr">
            <a:normAutofit/>
          </a:bodyPr>
          <a:lstStyle/>
          <a:p>
            <a:pPr marL="0" indent="0" algn="ctr">
              <a:buNone/>
            </a:pPr>
            <a:r>
              <a:rPr lang="en-US" sz="650" dirty="0">
                <a:solidFill>
                  <a:srgbClr val="6E695D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WEBSITE PRESENTATION WORKS BEST WHEN PRODUCTS ARE SHOWN AS CATEGORY RANGE, NOT AS A LONG UNSTRUCTURED SKU LIST.</a:t>
            </a:r>
            <a:endParaRPr lang="en-US" sz="650" dirty="0"/>
          </a:p>
        </p:txBody>
      </p:sp>
      <p:sp>
        <p:nvSpPr>
          <p:cNvPr id="27" name="Text 16"/>
          <p:cNvSpPr/>
          <p:nvPr/>
        </p:nvSpPr>
        <p:spPr>
          <a:xfrm>
            <a:off x="11722608" y="6510528"/>
            <a:ext cx="201168" cy="146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80" dirty="0">
                <a:solidFill>
                  <a:srgbClr val="9A8F80"/>
                </a:solidFill>
                <a:latin typeface="Arial Black" panose="020B0A04020102020204" pitchFamily="34" charset="0"/>
                <a:ea typeface="Arial Black" panose="020B0A04020102020204" pitchFamily="34" charset="-122"/>
                <a:cs typeface="Arial Black" panose="020B0A04020102020204" pitchFamily="34" charset="-120"/>
              </a:rPr>
              <a:t>9</a:t>
            </a:r>
            <a:endParaRPr lang="en-US" sz="78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 Black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Black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 Black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Black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6680</Words>
  <Application>WPS 演示</Application>
  <PresentationFormat>On-screen Show (16:9)</PresentationFormat>
  <Paragraphs>454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Arial Black</vt:lpstr>
      <vt:lpstr>Arial Black</vt:lpstr>
      <vt:lpstr>Arial Black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QYONZ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QYONZ Website Company Profile | English Final</dc:title>
  <dc:creator>OpenAI</dc:creator>
  <dc:subject>QYONZ Company Profile</dc:subject>
  <cp:lastModifiedBy>WPS_287101687</cp:lastModifiedBy>
  <cp:revision>2</cp:revision>
  <dcterms:created xsi:type="dcterms:W3CDTF">2026-03-16T07:36:00Z</dcterms:created>
  <dcterms:modified xsi:type="dcterms:W3CDTF">2026-03-16T08:56:30Z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7F1F093E42D3492B92CA4B1845B6FC21_13</vt:lpwstr>
  </property>
</Properties>
</file>